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diagrams/layout3.xml" ContentType="application/vnd.openxmlformats-officedocument.drawingml.diagramLayout+xml"/>
  <Override PartName="/ppt/notesSlides/notesSlide21.xml" ContentType="application/vnd.openxmlformats-officedocument.presentationml.notesSlide+xml"/>
  <Override PartName="/ppt/diagrams/data4.xml" ContentType="application/vnd.openxmlformats-officedocument.drawingml.diagramData+xml"/>
  <Default Extension="xlsx" ContentType="application/vnd.openxmlformats-officedocument.spreadsheetml.sheet"/>
  <Override PartName="/ppt/notesSlides/notesSlide7.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10.xml" ContentType="application/vnd.openxmlformats-officedocument.presentationml.notesSlide+xml"/>
  <Override PartName="/ppt/diagrams/colors6.xml" ContentType="application/vnd.openxmlformats-officedocument.drawingml.diagramColor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diagrams/colors4.xml" ContentType="application/vnd.openxmlformats-officedocument.drawingml.diagramColors+xml"/>
  <Override PartName="/ppt/diagrams/drawing5.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diagrams/layout6.xml" ContentType="application/vnd.openxmlformats-officedocument.drawingml.diagramLayout+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diagrams/layout4.xml" ContentType="application/vnd.openxmlformats-officedocument.drawingml.diagram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diagrams/layout2.xml" ContentType="application/vnd.openxmlformats-officedocument.drawingml.diagramLayout+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diagrams/data5.xml" ContentType="application/vnd.openxmlformats-officedocument.drawingml.diagramData+xml"/>
  <Default Extension="gif" ContentType="image/gif"/>
  <Override PartName="/ppt/notesSlides/notesSlide6.xml" ContentType="application/vnd.openxmlformats-officedocument.presentationml.notesSlide+xml"/>
  <Override PartName="/ppt/diagrams/data3.xml" ContentType="application/vnd.openxmlformats-officedocument.drawingml.diagramData+xml"/>
  <Override PartName="/ppt/diagrams/colors5.xml" ContentType="application/vnd.openxmlformats-officedocument.drawingml.diagramColors+xml"/>
  <Override PartName="/ppt/diagrams/drawing6.xml" ContentType="application/vnd.ms-office.drawingml.diagramDrawing+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handoutMasterIdLst>
    <p:handoutMasterId r:id="rId39"/>
  </p:handoutMasterIdLst>
  <p:sldIdLst>
    <p:sldId id="257" r:id="rId2"/>
    <p:sldId id="256" r:id="rId3"/>
    <p:sldId id="267" r:id="rId4"/>
    <p:sldId id="268" r:id="rId5"/>
    <p:sldId id="269" r:id="rId6"/>
    <p:sldId id="258" r:id="rId7"/>
    <p:sldId id="262" r:id="rId8"/>
    <p:sldId id="266" r:id="rId9"/>
    <p:sldId id="259" r:id="rId10"/>
    <p:sldId id="265" r:id="rId11"/>
    <p:sldId id="263" r:id="rId12"/>
    <p:sldId id="260" r:id="rId13"/>
    <p:sldId id="261" r:id="rId14"/>
    <p:sldId id="270" r:id="rId15"/>
    <p:sldId id="271" r:id="rId16"/>
    <p:sldId id="286" r:id="rId17"/>
    <p:sldId id="272" r:id="rId18"/>
    <p:sldId id="287" r:id="rId19"/>
    <p:sldId id="273" r:id="rId20"/>
    <p:sldId id="276" r:id="rId21"/>
    <p:sldId id="288" r:id="rId22"/>
    <p:sldId id="280" r:id="rId23"/>
    <p:sldId id="277" r:id="rId24"/>
    <p:sldId id="278" r:id="rId25"/>
    <p:sldId id="281" r:id="rId26"/>
    <p:sldId id="283" r:id="rId27"/>
    <p:sldId id="282" r:id="rId28"/>
    <p:sldId id="284" r:id="rId29"/>
    <p:sldId id="289" r:id="rId30"/>
    <p:sldId id="279" r:id="rId31"/>
    <p:sldId id="290" r:id="rId32"/>
    <p:sldId id="291" r:id="rId33"/>
    <p:sldId id="292" r:id="rId34"/>
    <p:sldId id="293" r:id="rId35"/>
    <p:sldId id="295" r:id="rId36"/>
    <p:sldId id="294"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81690" autoAdjust="0"/>
  </p:normalViewPr>
  <p:slideViewPr>
    <p:cSldViewPr>
      <p:cViewPr>
        <p:scale>
          <a:sx n="69" d="100"/>
          <a:sy n="69" d="100"/>
        </p:scale>
        <p:origin x="-1230" y="-22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style val="19"/>
  <c:chart>
    <c:autoTitleDeleted val="1"/>
    <c:view3D>
      <c:rotX val="30"/>
      <c:perspective val="30"/>
    </c:view3D>
    <c:plotArea>
      <c:layout>
        <c:manualLayout>
          <c:layoutTarget val="inner"/>
          <c:xMode val="edge"/>
          <c:yMode val="edge"/>
          <c:x val="3.5180726514470496E-2"/>
          <c:y val="1.8947358597787942E-2"/>
          <c:w val="0.59212551702671323"/>
          <c:h val="0.94362605146291811"/>
        </c:manualLayout>
      </c:layout>
      <c:pie3DChart>
        <c:varyColors val="1"/>
        <c:ser>
          <c:idx val="0"/>
          <c:order val="0"/>
          <c:tx>
            <c:strRef>
              <c:f>Лист1!$B$1</c:f>
              <c:strCache>
                <c:ptCount val="1"/>
                <c:pt idx="0">
                  <c:v>Продажи</c:v>
                </c:pt>
              </c:strCache>
            </c:strRef>
          </c:tx>
          <c:explosion val="25"/>
          <c:dLbls>
            <c:dLbl>
              <c:idx val="1"/>
              <c:layout>
                <c:manualLayout>
                  <c:x val="7.3784731003742943E-2"/>
                  <c:y val="-0.17565946512451661"/>
                </c:manualLayout>
              </c:layout>
              <c:showCatName val="1"/>
            </c:dLbl>
            <c:dLbl>
              <c:idx val="2"/>
              <c:layout>
                <c:manualLayout>
                  <c:x val="8.3289005851227746E-4"/>
                  <c:y val="-0.14285175226435318"/>
                </c:manualLayout>
              </c:layout>
              <c:showCatName val="1"/>
            </c:dLbl>
            <c:dLbl>
              <c:idx val="3"/>
              <c:layout>
                <c:manualLayout>
                  <c:x val="0.15040044125940119"/>
                  <c:y val="6.5700023249105177E-2"/>
                </c:manualLayout>
              </c:layout>
              <c:showCatName val="1"/>
            </c:dLbl>
            <c:showCatName val="1"/>
          </c:dLbls>
          <c:cat>
            <c:strRef>
              <c:f>Лист1!$A$2:$A$5</c:f>
              <c:strCache>
                <c:ptCount val="4"/>
                <c:pt idx="0">
                  <c:v>Образ жизни</c:v>
                </c:pt>
                <c:pt idx="1">
                  <c:v>Наследственность</c:v>
                </c:pt>
                <c:pt idx="2">
                  <c:v>Уровень здравоохранения</c:v>
                </c:pt>
                <c:pt idx="3">
                  <c:v>Состояние среды обитания</c:v>
                </c:pt>
              </c:strCache>
            </c:strRef>
          </c:cat>
          <c:val>
            <c:numRef>
              <c:f>Лист1!$B$2:$B$5</c:f>
              <c:numCache>
                <c:formatCode>General</c:formatCode>
                <c:ptCount val="4"/>
                <c:pt idx="0">
                  <c:v>55</c:v>
                </c:pt>
                <c:pt idx="1">
                  <c:v>15</c:v>
                </c:pt>
                <c:pt idx="2">
                  <c:v>10</c:v>
                </c:pt>
                <c:pt idx="3">
                  <c:v>20</c:v>
                </c:pt>
              </c:numCache>
            </c:numRef>
          </c:val>
        </c:ser>
      </c:pie3DChart>
    </c:plotArea>
    <c:legend>
      <c:legendPos val="r"/>
      <c:layout/>
    </c:legend>
    <c:plotVisOnly val="1"/>
  </c:chart>
  <c:txPr>
    <a:bodyPr/>
    <a:lstStyle/>
    <a:p>
      <a:pPr>
        <a:defRPr sz="1800"/>
      </a:pPr>
      <a:endParaRPr lang="ru-RU"/>
    </a:p>
  </c:txPr>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9BE6F2-C699-4E2B-97F5-8F026EF003DB}"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A864BF88-171C-4559-83DE-5AEDF56D5588}">
      <dgm:prSet phldrT="[Текст]" custT="1"/>
      <dgm:spPr/>
      <dgm:t>
        <a:bodyPr/>
        <a:lstStyle/>
        <a:p>
          <a:r>
            <a:rPr lang="ru-RU" sz="3200" dirty="0" smtClean="0"/>
            <a:t>Табачный дым</a:t>
          </a:r>
          <a:endParaRPr lang="ru-RU" sz="3200" dirty="0"/>
        </a:p>
      </dgm:t>
    </dgm:pt>
    <dgm:pt modelId="{32472F23-5016-44F4-98F8-C60085B7A58D}" type="parTrans" cxnId="{821DC38A-7342-43DA-9F7D-E38FABFC836C}">
      <dgm:prSet/>
      <dgm:spPr/>
      <dgm:t>
        <a:bodyPr/>
        <a:lstStyle/>
        <a:p>
          <a:endParaRPr lang="ru-RU"/>
        </a:p>
      </dgm:t>
    </dgm:pt>
    <dgm:pt modelId="{CB86201C-BF2B-4570-BBAD-89083FFD3277}" type="sibTrans" cxnId="{821DC38A-7342-43DA-9F7D-E38FABFC836C}">
      <dgm:prSet/>
      <dgm:spPr/>
      <dgm:t>
        <a:bodyPr/>
        <a:lstStyle/>
        <a:p>
          <a:endParaRPr lang="ru-RU"/>
        </a:p>
      </dgm:t>
    </dgm:pt>
    <dgm:pt modelId="{DC514FE6-9E48-46B0-B7F0-04E19EB3A99D}">
      <dgm:prSet phldrT="[Текст]" custT="1"/>
      <dgm:spPr/>
      <dgm:t>
        <a:bodyPr/>
        <a:lstStyle/>
        <a:p>
          <a:r>
            <a:rPr lang="ru-RU" sz="2800" dirty="0" smtClean="0"/>
            <a:t>Газовая фаза</a:t>
          </a:r>
          <a:endParaRPr lang="ru-RU" sz="2800" dirty="0"/>
        </a:p>
      </dgm:t>
    </dgm:pt>
    <dgm:pt modelId="{18A43F6A-74C2-4C4B-B610-A47985988361}" type="parTrans" cxnId="{A168B4B8-18E7-49B5-BF05-A9A083C0842C}">
      <dgm:prSet/>
      <dgm:spPr/>
      <dgm:t>
        <a:bodyPr/>
        <a:lstStyle/>
        <a:p>
          <a:endParaRPr lang="ru-RU"/>
        </a:p>
      </dgm:t>
    </dgm:pt>
    <dgm:pt modelId="{CECDE6B4-844B-41FC-87FC-C08AE7B46423}" type="sibTrans" cxnId="{A168B4B8-18E7-49B5-BF05-A9A083C0842C}">
      <dgm:prSet/>
      <dgm:spPr/>
      <dgm:t>
        <a:bodyPr/>
        <a:lstStyle/>
        <a:p>
          <a:endParaRPr lang="ru-RU"/>
        </a:p>
      </dgm:t>
    </dgm:pt>
    <dgm:pt modelId="{0E0F941E-34E2-411C-B6E1-D2E692B0EAC5}">
      <dgm:prSet phldrT="[Текст]" custT="1"/>
      <dgm:spPr/>
      <dgm:t>
        <a:bodyPr/>
        <a:lstStyle/>
        <a:p>
          <a:pPr defTabSz="800100">
            <a:lnSpc>
              <a:spcPct val="100000"/>
            </a:lnSpc>
            <a:spcBef>
              <a:spcPct val="0"/>
            </a:spcBef>
            <a:spcAft>
              <a:spcPts val="0"/>
            </a:spcAft>
          </a:pPr>
          <a:r>
            <a:rPr lang="ru-RU" sz="1800" b="1" dirty="0" smtClean="0"/>
            <a:t>Оксид углерода,</a:t>
          </a:r>
        </a:p>
        <a:p>
          <a:pPr defTabSz="800100">
            <a:lnSpc>
              <a:spcPct val="100000"/>
            </a:lnSpc>
            <a:spcBef>
              <a:spcPct val="0"/>
            </a:spcBef>
            <a:spcAft>
              <a:spcPts val="0"/>
            </a:spcAft>
          </a:pPr>
          <a:r>
            <a:rPr lang="ru-RU" sz="1800" b="1" dirty="0" smtClean="0"/>
            <a:t>Оксиды азота, </a:t>
          </a:r>
          <a:r>
            <a:rPr lang="ru-RU" sz="1800" b="1" dirty="0" err="1" smtClean="0"/>
            <a:t>Диметилнитрозамин</a:t>
          </a:r>
          <a:endParaRPr lang="ru-RU" sz="1800" b="1" dirty="0" smtClean="0"/>
        </a:p>
        <a:p>
          <a:pPr defTabSz="800100">
            <a:lnSpc>
              <a:spcPct val="100000"/>
            </a:lnSpc>
            <a:spcBef>
              <a:spcPct val="0"/>
            </a:spcBef>
            <a:spcAft>
              <a:spcPts val="0"/>
            </a:spcAft>
          </a:pPr>
          <a:r>
            <a:rPr lang="ru-RU" sz="1800" b="1" dirty="0" smtClean="0"/>
            <a:t> Формальдегид</a:t>
          </a:r>
        </a:p>
        <a:p>
          <a:pPr marL="0" marR="0" indent="0" defTabSz="914400" eaLnBrk="1" fontAlgn="auto" latinLnBrk="0" hangingPunct="1">
            <a:lnSpc>
              <a:spcPct val="100000"/>
            </a:lnSpc>
            <a:spcBef>
              <a:spcPts val="0"/>
            </a:spcBef>
            <a:spcAft>
              <a:spcPts val="0"/>
            </a:spcAft>
            <a:buClrTx/>
            <a:buSzTx/>
            <a:buFontTx/>
            <a:buNone/>
            <a:tabLst/>
            <a:defRPr/>
          </a:pPr>
          <a:r>
            <a:rPr lang="ru-RU" sz="1800" b="1" dirty="0" smtClean="0"/>
            <a:t> Цианистый водород  Акролеин</a:t>
          </a:r>
        </a:p>
        <a:p>
          <a:pPr defTabSz="800100">
            <a:lnSpc>
              <a:spcPct val="90000"/>
            </a:lnSpc>
            <a:spcBef>
              <a:spcPct val="0"/>
            </a:spcBef>
            <a:spcAft>
              <a:spcPct val="35000"/>
            </a:spcAft>
          </a:pPr>
          <a:endParaRPr lang="ru-RU" sz="1000" dirty="0"/>
        </a:p>
      </dgm:t>
    </dgm:pt>
    <dgm:pt modelId="{80423228-E536-47A3-87F9-A3C7BE262CE3}" type="parTrans" cxnId="{BCCFB91F-B5D5-408F-9974-8FA847708520}">
      <dgm:prSet/>
      <dgm:spPr/>
      <dgm:t>
        <a:bodyPr/>
        <a:lstStyle/>
        <a:p>
          <a:endParaRPr lang="ru-RU"/>
        </a:p>
      </dgm:t>
    </dgm:pt>
    <dgm:pt modelId="{06D81F3F-742E-49E0-99FB-283459B06F61}" type="sibTrans" cxnId="{BCCFB91F-B5D5-408F-9974-8FA847708520}">
      <dgm:prSet/>
      <dgm:spPr/>
      <dgm:t>
        <a:bodyPr/>
        <a:lstStyle/>
        <a:p>
          <a:endParaRPr lang="ru-RU"/>
        </a:p>
      </dgm:t>
    </dgm:pt>
    <dgm:pt modelId="{A85134D9-42D1-4FD7-9DD7-C3E54B9D2D45}">
      <dgm:prSet phldrT="[Текст]" custT="1"/>
      <dgm:spPr/>
      <dgm:t>
        <a:bodyPr/>
        <a:lstStyle/>
        <a:p>
          <a:r>
            <a:rPr lang="ru-RU" sz="2800" dirty="0" smtClean="0"/>
            <a:t>Фаза твердых частиц</a:t>
          </a:r>
          <a:endParaRPr lang="ru-RU" sz="2800" dirty="0"/>
        </a:p>
      </dgm:t>
    </dgm:pt>
    <dgm:pt modelId="{0F35B80E-1256-4DE7-A99A-E1CB5BB530CD}" type="parTrans" cxnId="{738609C7-0CFC-46DD-948B-B8FF58F2E07D}">
      <dgm:prSet/>
      <dgm:spPr/>
      <dgm:t>
        <a:bodyPr/>
        <a:lstStyle/>
        <a:p>
          <a:endParaRPr lang="ru-RU"/>
        </a:p>
      </dgm:t>
    </dgm:pt>
    <dgm:pt modelId="{D85E6946-E364-458B-8728-1C196D90CC65}" type="sibTrans" cxnId="{738609C7-0CFC-46DD-948B-B8FF58F2E07D}">
      <dgm:prSet/>
      <dgm:spPr/>
      <dgm:t>
        <a:bodyPr/>
        <a:lstStyle/>
        <a:p>
          <a:endParaRPr lang="ru-RU"/>
        </a:p>
      </dgm:t>
    </dgm:pt>
    <dgm:pt modelId="{D7CB3D32-1340-4954-88DD-F5C6D1DBB845}">
      <dgm:prSet phldrT="[Текст]"/>
      <dgm:spPr/>
      <dgm:t>
        <a:bodyPr/>
        <a:lstStyle/>
        <a:p>
          <a:r>
            <a:rPr lang="ru-RU" dirty="0" smtClean="0"/>
            <a:t>Никотин</a:t>
          </a:r>
        </a:p>
        <a:p>
          <a:r>
            <a:rPr lang="ru-RU" dirty="0" smtClean="0"/>
            <a:t>Вода</a:t>
          </a:r>
        </a:p>
        <a:p>
          <a:r>
            <a:rPr lang="ru-RU" dirty="0" smtClean="0"/>
            <a:t>Смола</a:t>
          </a:r>
        </a:p>
      </dgm:t>
    </dgm:pt>
    <dgm:pt modelId="{99F0E228-7514-4DD8-ABA2-123D5A6EF7E9}" type="parTrans" cxnId="{B93F5109-7131-4492-88E9-25F1D36FB482}">
      <dgm:prSet/>
      <dgm:spPr/>
      <dgm:t>
        <a:bodyPr/>
        <a:lstStyle/>
        <a:p>
          <a:endParaRPr lang="ru-RU"/>
        </a:p>
      </dgm:t>
    </dgm:pt>
    <dgm:pt modelId="{C977D32D-91DA-4C35-AF73-8D9FB4F6B4F2}" type="sibTrans" cxnId="{B93F5109-7131-4492-88E9-25F1D36FB482}">
      <dgm:prSet/>
      <dgm:spPr/>
      <dgm:t>
        <a:bodyPr/>
        <a:lstStyle/>
        <a:p>
          <a:endParaRPr lang="ru-RU"/>
        </a:p>
      </dgm:t>
    </dgm:pt>
    <dgm:pt modelId="{F9F34C86-4FBD-4F1A-9A2B-126DA4B652EE}">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ru-RU" sz="1800" dirty="0" err="1" smtClean="0"/>
            <a:t>Радионуклииды</a:t>
          </a:r>
          <a:r>
            <a:rPr lang="ru-RU" sz="1800" dirty="0" smtClean="0"/>
            <a:t>: радиоактивные соединения калия, свинца, полония, стронция</a:t>
          </a:r>
        </a:p>
        <a:p>
          <a:pPr defTabSz="800100">
            <a:lnSpc>
              <a:spcPct val="90000"/>
            </a:lnSpc>
            <a:spcBef>
              <a:spcPct val="0"/>
            </a:spcBef>
            <a:spcAft>
              <a:spcPct val="35000"/>
            </a:spcAft>
          </a:pPr>
          <a:endParaRPr lang="ru-RU" sz="1400" dirty="0"/>
        </a:p>
      </dgm:t>
    </dgm:pt>
    <dgm:pt modelId="{51C1B627-E61F-4D93-8BF1-35461272081F}" type="parTrans" cxnId="{6F79775D-30FE-4A43-9487-B253B0C8A667}">
      <dgm:prSet/>
      <dgm:spPr/>
      <dgm:t>
        <a:bodyPr/>
        <a:lstStyle/>
        <a:p>
          <a:endParaRPr lang="ru-RU"/>
        </a:p>
      </dgm:t>
    </dgm:pt>
    <dgm:pt modelId="{ACC1BAEC-EC60-4232-ABFB-CB20EB63850A}" type="sibTrans" cxnId="{6F79775D-30FE-4A43-9487-B253B0C8A667}">
      <dgm:prSet/>
      <dgm:spPr/>
      <dgm:t>
        <a:bodyPr/>
        <a:lstStyle/>
        <a:p>
          <a:endParaRPr lang="ru-RU"/>
        </a:p>
      </dgm:t>
    </dgm:pt>
    <dgm:pt modelId="{83F7B8C6-578D-4976-AA74-091E973047B4}" type="pres">
      <dgm:prSet presAssocID="{A59BE6F2-C699-4E2B-97F5-8F026EF003DB}" presName="hierChild1" presStyleCnt="0">
        <dgm:presLayoutVars>
          <dgm:chPref val="1"/>
          <dgm:dir/>
          <dgm:animOne val="branch"/>
          <dgm:animLvl val="lvl"/>
          <dgm:resizeHandles/>
        </dgm:presLayoutVars>
      </dgm:prSet>
      <dgm:spPr/>
      <dgm:t>
        <a:bodyPr/>
        <a:lstStyle/>
        <a:p>
          <a:endParaRPr lang="ru-RU"/>
        </a:p>
      </dgm:t>
    </dgm:pt>
    <dgm:pt modelId="{F70FA4FE-111B-4B97-868F-9AF6DAC174F7}" type="pres">
      <dgm:prSet presAssocID="{A864BF88-171C-4559-83DE-5AEDF56D5588}" presName="hierRoot1" presStyleCnt="0"/>
      <dgm:spPr/>
    </dgm:pt>
    <dgm:pt modelId="{0D3B401D-9233-42D7-AF05-DF172AFEBD92}" type="pres">
      <dgm:prSet presAssocID="{A864BF88-171C-4559-83DE-5AEDF56D5588}" presName="composite" presStyleCnt="0"/>
      <dgm:spPr/>
    </dgm:pt>
    <dgm:pt modelId="{5C12C61A-2295-4E89-AF0A-1A03ED204C13}" type="pres">
      <dgm:prSet presAssocID="{A864BF88-171C-4559-83DE-5AEDF56D5588}" presName="background" presStyleLbl="node0" presStyleIdx="0" presStyleCnt="1"/>
      <dgm:spPr/>
    </dgm:pt>
    <dgm:pt modelId="{13D32D7B-3347-4D04-B455-3A0D32809C82}" type="pres">
      <dgm:prSet presAssocID="{A864BF88-171C-4559-83DE-5AEDF56D5588}" presName="text" presStyleLbl="fgAcc0" presStyleIdx="0" presStyleCnt="1" custScaleY="77466" custLinFactNeighborX="1046" custLinFactNeighborY="-3688">
        <dgm:presLayoutVars>
          <dgm:chPref val="3"/>
        </dgm:presLayoutVars>
      </dgm:prSet>
      <dgm:spPr/>
      <dgm:t>
        <a:bodyPr/>
        <a:lstStyle/>
        <a:p>
          <a:endParaRPr lang="ru-RU"/>
        </a:p>
      </dgm:t>
    </dgm:pt>
    <dgm:pt modelId="{7DF23E2E-2AB4-43B7-B201-23864D240C96}" type="pres">
      <dgm:prSet presAssocID="{A864BF88-171C-4559-83DE-5AEDF56D5588}" presName="hierChild2" presStyleCnt="0"/>
      <dgm:spPr/>
    </dgm:pt>
    <dgm:pt modelId="{921BB3BA-E8A4-4C97-8ADD-412D7DF332A0}" type="pres">
      <dgm:prSet presAssocID="{18A43F6A-74C2-4C4B-B610-A47985988361}" presName="Name10" presStyleLbl="parChTrans1D2" presStyleIdx="0" presStyleCnt="3"/>
      <dgm:spPr/>
      <dgm:t>
        <a:bodyPr/>
        <a:lstStyle/>
        <a:p>
          <a:endParaRPr lang="ru-RU"/>
        </a:p>
      </dgm:t>
    </dgm:pt>
    <dgm:pt modelId="{E12D5570-F43A-48F2-A134-BD132435311D}" type="pres">
      <dgm:prSet presAssocID="{DC514FE6-9E48-46B0-B7F0-04E19EB3A99D}" presName="hierRoot2" presStyleCnt="0"/>
      <dgm:spPr/>
    </dgm:pt>
    <dgm:pt modelId="{76C09717-1226-43C2-A219-BA8E4C25D0A2}" type="pres">
      <dgm:prSet presAssocID="{DC514FE6-9E48-46B0-B7F0-04E19EB3A99D}" presName="composite2" presStyleCnt="0"/>
      <dgm:spPr/>
    </dgm:pt>
    <dgm:pt modelId="{4400FB2F-C611-42D1-BBCA-583201F406EA}" type="pres">
      <dgm:prSet presAssocID="{DC514FE6-9E48-46B0-B7F0-04E19EB3A99D}" presName="background2" presStyleLbl="node2" presStyleIdx="0" presStyleCnt="3"/>
      <dgm:spPr/>
    </dgm:pt>
    <dgm:pt modelId="{20BDE1D5-BF44-48FD-9A04-921BF7A8F561}" type="pres">
      <dgm:prSet presAssocID="{DC514FE6-9E48-46B0-B7F0-04E19EB3A99D}" presName="text2" presStyleLbl="fgAcc2" presStyleIdx="0" presStyleCnt="3">
        <dgm:presLayoutVars>
          <dgm:chPref val="3"/>
        </dgm:presLayoutVars>
      </dgm:prSet>
      <dgm:spPr/>
      <dgm:t>
        <a:bodyPr/>
        <a:lstStyle/>
        <a:p>
          <a:endParaRPr lang="ru-RU"/>
        </a:p>
      </dgm:t>
    </dgm:pt>
    <dgm:pt modelId="{51EBE112-AD28-40DE-A803-DB53B0658D94}" type="pres">
      <dgm:prSet presAssocID="{DC514FE6-9E48-46B0-B7F0-04E19EB3A99D}" presName="hierChild3" presStyleCnt="0"/>
      <dgm:spPr/>
    </dgm:pt>
    <dgm:pt modelId="{FF3FF2E3-001F-4792-B30B-F08E4862B725}" type="pres">
      <dgm:prSet presAssocID="{80423228-E536-47A3-87F9-A3C7BE262CE3}" presName="Name17" presStyleLbl="parChTrans1D3" presStyleIdx="0" presStyleCnt="2"/>
      <dgm:spPr/>
      <dgm:t>
        <a:bodyPr/>
        <a:lstStyle/>
        <a:p>
          <a:endParaRPr lang="ru-RU"/>
        </a:p>
      </dgm:t>
    </dgm:pt>
    <dgm:pt modelId="{5272AED2-1B49-4A7D-8C52-644A2B2262A0}" type="pres">
      <dgm:prSet presAssocID="{0E0F941E-34E2-411C-B6E1-D2E692B0EAC5}" presName="hierRoot3" presStyleCnt="0"/>
      <dgm:spPr/>
    </dgm:pt>
    <dgm:pt modelId="{A4CB3E97-441C-4130-903F-BA0D833F0DCD}" type="pres">
      <dgm:prSet presAssocID="{0E0F941E-34E2-411C-B6E1-D2E692B0EAC5}" presName="composite3" presStyleCnt="0"/>
      <dgm:spPr/>
    </dgm:pt>
    <dgm:pt modelId="{68987224-E6A4-4D29-99E3-BBA7439BC5C9}" type="pres">
      <dgm:prSet presAssocID="{0E0F941E-34E2-411C-B6E1-D2E692B0EAC5}" presName="background3" presStyleLbl="node3" presStyleIdx="0" presStyleCnt="2"/>
      <dgm:spPr/>
    </dgm:pt>
    <dgm:pt modelId="{28D03548-6909-4211-8291-31D354D317E7}" type="pres">
      <dgm:prSet presAssocID="{0E0F941E-34E2-411C-B6E1-D2E692B0EAC5}" presName="text3" presStyleLbl="fgAcc3" presStyleIdx="0" presStyleCnt="2" custScaleX="126236" custScaleY="200988" custLinFactNeighborX="808" custLinFactNeighborY="782">
        <dgm:presLayoutVars>
          <dgm:chPref val="3"/>
        </dgm:presLayoutVars>
      </dgm:prSet>
      <dgm:spPr/>
      <dgm:t>
        <a:bodyPr/>
        <a:lstStyle/>
        <a:p>
          <a:endParaRPr lang="ru-RU"/>
        </a:p>
      </dgm:t>
    </dgm:pt>
    <dgm:pt modelId="{61ACBFBC-36C0-4A1F-BC50-531EA7EAA559}" type="pres">
      <dgm:prSet presAssocID="{0E0F941E-34E2-411C-B6E1-D2E692B0EAC5}" presName="hierChild4" presStyleCnt="0"/>
      <dgm:spPr/>
    </dgm:pt>
    <dgm:pt modelId="{2CC03710-5DE2-4D12-941F-47F9D8E3C7FF}" type="pres">
      <dgm:prSet presAssocID="{0F35B80E-1256-4DE7-A99A-E1CB5BB530CD}" presName="Name10" presStyleLbl="parChTrans1D2" presStyleIdx="1" presStyleCnt="3"/>
      <dgm:spPr/>
      <dgm:t>
        <a:bodyPr/>
        <a:lstStyle/>
        <a:p>
          <a:endParaRPr lang="ru-RU"/>
        </a:p>
      </dgm:t>
    </dgm:pt>
    <dgm:pt modelId="{C9FFE64A-C7BC-4790-9F29-3841F457392D}" type="pres">
      <dgm:prSet presAssocID="{A85134D9-42D1-4FD7-9DD7-C3E54B9D2D45}" presName="hierRoot2" presStyleCnt="0"/>
      <dgm:spPr/>
    </dgm:pt>
    <dgm:pt modelId="{1922152D-98F1-4260-A733-1DB122147FC5}" type="pres">
      <dgm:prSet presAssocID="{A85134D9-42D1-4FD7-9DD7-C3E54B9D2D45}" presName="composite2" presStyleCnt="0"/>
      <dgm:spPr/>
    </dgm:pt>
    <dgm:pt modelId="{C601F8FD-4D1D-4EA9-9FE7-D1104745F47E}" type="pres">
      <dgm:prSet presAssocID="{A85134D9-42D1-4FD7-9DD7-C3E54B9D2D45}" presName="background2" presStyleLbl="node2" presStyleIdx="1" presStyleCnt="3"/>
      <dgm:spPr/>
    </dgm:pt>
    <dgm:pt modelId="{5015E664-D2AF-45D3-B525-42A2E1D476CC}" type="pres">
      <dgm:prSet presAssocID="{A85134D9-42D1-4FD7-9DD7-C3E54B9D2D45}" presName="text2" presStyleLbl="fgAcc2" presStyleIdx="1" presStyleCnt="3">
        <dgm:presLayoutVars>
          <dgm:chPref val="3"/>
        </dgm:presLayoutVars>
      </dgm:prSet>
      <dgm:spPr/>
      <dgm:t>
        <a:bodyPr/>
        <a:lstStyle/>
        <a:p>
          <a:endParaRPr lang="ru-RU"/>
        </a:p>
      </dgm:t>
    </dgm:pt>
    <dgm:pt modelId="{75117974-1E2F-41FF-B681-3EF493A97C95}" type="pres">
      <dgm:prSet presAssocID="{A85134D9-42D1-4FD7-9DD7-C3E54B9D2D45}" presName="hierChild3" presStyleCnt="0"/>
      <dgm:spPr/>
    </dgm:pt>
    <dgm:pt modelId="{EA311823-CD20-4CC4-977C-267B3D6612FD}" type="pres">
      <dgm:prSet presAssocID="{99F0E228-7514-4DD8-ABA2-123D5A6EF7E9}" presName="Name17" presStyleLbl="parChTrans1D3" presStyleIdx="1" presStyleCnt="2"/>
      <dgm:spPr/>
      <dgm:t>
        <a:bodyPr/>
        <a:lstStyle/>
        <a:p>
          <a:endParaRPr lang="ru-RU"/>
        </a:p>
      </dgm:t>
    </dgm:pt>
    <dgm:pt modelId="{FE07546A-BB81-410B-A584-D4EF2DBA27D2}" type="pres">
      <dgm:prSet presAssocID="{D7CB3D32-1340-4954-88DD-F5C6D1DBB845}" presName="hierRoot3" presStyleCnt="0"/>
      <dgm:spPr/>
    </dgm:pt>
    <dgm:pt modelId="{0D06AEFC-7A92-4724-996C-0366F5CA9700}" type="pres">
      <dgm:prSet presAssocID="{D7CB3D32-1340-4954-88DD-F5C6D1DBB845}" presName="composite3" presStyleCnt="0"/>
      <dgm:spPr/>
    </dgm:pt>
    <dgm:pt modelId="{520BA56B-9780-40E2-B7DB-D0A414715C66}" type="pres">
      <dgm:prSet presAssocID="{D7CB3D32-1340-4954-88DD-F5C6D1DBB845}" presName="background3" presStyleLbl="node3" presStyleIdx="1" presStyleCnt="2"/>
      <dgm:spPr/>
    </dgm:pt>
    <dgm:pt modelId="{8F9CB0C9-DBEC-4FF7-9078-707A7DEB568C}" type="pres">
      <dgm:prSet presAssocID="{D7CB3D32-1340-4954-88DD-F5C6D1DBB845}" presName="text3" presStyleLbl="fgAcc3" presStyleIdx="1" presStyleCnt="2">
        <dgm:presLayoutVars>
          <dgm:chPref val="3"/>
        </dgm:presLayoutVars>
      </dgm:prSet>
      <dgm:spPr/>
      <dgm:t>
        <a:bodyPr/>
        <a:lstStyle/>
        <a:p>
          <a:endParaRPr lang="ru-RU"/>
        </a:p>
      </dgm:t>
    </dgm:pt>
    <dgm:pt modelId="{F93812A9-A7BE-4A03-BE11-E7AE9478E7A0}" type="pres">
      <dgm:prSet presAssocID="{D7CB3D32-1340-4954-88DD-F5C6D1DBB845}" presName="hierChild4" presStyleCnt="0"/>
      <dgm:spPr/>
    </dgm:pt>
    <dgm:pt modelId="{EF179206-8962-4669-96B2-0C3782262849}" type="pres">
      <dgm:prSet presAssocID="{51C1B627-E61F-4D93-8BF1-35461272081F}" presName="Name10" presStyleLbl="parChTrans1D2" presStyleIdx="2" presStyleCnt="3"/>
      <dgm:spPr/>
      <dgm:t>
        <a:bodyPr/>
        <a:lstStyle/>
        <a:p>
          <a:endParaRPr lang="ru-RU"/>
        </a:p>
      </dgm:t>
    </dgm:pt>
    <dgm:pt modelId="{F01A2570-8F78-4E4D-94DA-43DCFBE4B232}" type="pres">
      <dgm:prSet presAssocID="{F9F34C86-4FBD-4F1A-9A2B-126DA4B652EE}" presName="hierRoot2" presStyleCnt="0"/>
      <dgm:spPr/>
    </dgm:pt>
    <dgm:pt modelId="{F4D26F6A-6553-4A9C-8D43-5955DD918AEE}" type="pres">
      <dgm:prSet presAssocID="{F9F34C86-4FBD-4F1A-9A2B-126DA4B652EE}" presName="composite2" presStyleCnt="0"/>
      <dgm:spPr/>
    </dgm:pt>
    <dgm:pt modelId="{86D3CEA7-8D31-45DE-A72F-36608C38C237}" type="pres">
      <dgm:prSet presAssocID="{F9F34C86-4FBD-4F1A-9A2B-126DA4B652EE}" presName="background2" presStyleLbl="node2" presStyleIdx="2" presStyleCnt="3"/>
      <dgm:spPr/>
    </dgm:pt>
    <dgm:pt modelId="{552A73A3-01F3-4080-BA58-397D8281F2EE}" type="pres">
      <dgm:prSet presAssocID="{F9F34C86-4FBD-4F1A-9A2B-126DA4B652EE}" presName="text2" presStyleLbl="fgAcc2" presStyleIdx="2" presStyleCnt="3" custScaleY="128642">
        <dgm:presLayoutVars>
          <dgm:chPref val="3"/>
        </dgm:presLayoutVars>
      </dgm:prSet>
      <dgm:spPr/>
      <dgm:t>
        <a:bodyPr/>
        <a:lstStyle/>
        <a:p>
          <a:endParaRPr lang="ru-RU"/>
        </a:p>
      </dgm:t>
    </dgm:pt>
    <dgm:pt modelId="{0FAEAB1F-9D78-4279-AA43-9B1395FDAC2D}" type="pres">
      <dgm:prSet presAssocID="{F9F34C86-4FBD-4F1A-9A2B-126DA4B652EE}" presName="hierChild3" presStyleCnt="0"/>
      <dgm:spPr/>
    </dgm:pt>
  </dgm:ptLst>
  <dgm:cxnLst>
    <dgm:cxn modelId="{6F79775D-30FE-4A43-9487-B253B0C8A667}" srcId="{A864BF88-171C-4559-83DE-5AEDF56D5588}" destId="{F9F34C86-4FBD-4F1A-9A2B-126DA4B652EE}" srcOrd="2" destOrd="0" parTransId="{51C1B627-E61F-4D93-8BF1-35461272081F}" sibTransId="{ACC1BAEC-EC60-4232-ABFB-CB20EB63850A}"/>
    <dgm:cxn modelId="{738609C7-0CFC-46DD-948B-B8FF58F2E07D}" srcId="{A864BF88-171C-4559-83DE-5AEDF56D5588}" destId="{A85134D9-42D1-4FD7-9DD7-C3E54B9D2D45}" srcOrd="1" destOrd="0" parTransId="{0F35B80E-1256-4DE7-A99A-E1CB5BB530CD}" sibTransId="{D85E6946-E364-458B-8728-1C196D90CC65}"/>
    <dgm:cxn modelId="{62B3BCDC-515B-4CDE-9404-D39032023E7E}" type="presOf" srcId="{A85134D9-42D1-4FD7-9DD7-C3E54B9D2D45}" destId="{5015E664-D2AF-45D3-B525-42A2E1D476CC}" srcOrd="0" destOrd="0" presId="urn:microsoft.com/office/officeart/2005/8/layout/hierarchy1"/>
    <dgm:cxn modelId="{BCCFB91F-B5D5-408F-9974-8FA847708520}" srcId="{DC514FE6-9E48-46B0-B7F0-04E19EB3A99D}" destId="{0E0F941E-34E2-411C-B6E1-D2E692B0EAC5}" srcOrd="0" destOrd="0" parTransId="{80423228-E536-47A3-87F9-A3C7BE262CE3}" sibTransId="{06D81F3F-742E-49E0-99FB-283459B06F61}"/>
    <dgm:cxn modelId="{821DC38A-7342-43DA-9F7D-E38FABFC836C}" srcId="{A59BE6F2-C699-4E2B-97F5-8F026EF003DB}" destId="{A864BF88-171C-4559-83DE-5AEDF56D5588}" srcOrd="0" destOrd="0" parTransId="{32472F23-5016-44F4-98F8-C60085B7A58D}" sibTransId="{CB86201C-BF2B-4570-BBAD-89083FFD3277}"/>
    <dgm:cxn modelId="{2721A6EF-61E7-4DD5-9598-ADF27E1C9386}" type="presOf" srcId="{A59BE6F2-C699-4E2B-97F5-8F026EF003DB}" destId="{83F7B8C6-578D-4976-AA74-091E973047B4}" srcOrd="0" destOrd="0" presId="urn:microsoft.com/office/officeart/2005/8/layout/hierarchy1"/>
    <dgm:cxn modelId="{9A0AC980-E840-484E-B25A-D58F0EC606EA}" type="presOf" srcId="{18A43F6A-74C2-4C4B-B610-A47985988361}" destId="{921BB3BA-E8A4-4C97-8ADD-412D7DF332A0}" srcOrd="0" destOrd="0" presId="urn:microsoft.com/office/officeart/2005/8/layout/hierarchy1"/>
    <dgm:cxn modelId="{B93F5109-7131-4492-88E9-25F1D36FB482}" srcId="{A85134D9-42D1-4FD7-9DD7-C3E54B9D2D45}" destId="{D7CB3D32-1340-4954-88DD-F5C6D1DBB845}" srcOrd="0" destOrd="0" parTransId="{99F0E228-7514-4DD8-ABA2-123D5A6EF7E9}" sibTransId="{C977D32D-91DA-4C35-AF73-8D9FB4F6B4F2}"/>
    <dgm:cxn modelId="{DD034650-9462-448C-90A7-14A5018B77FD}" type="presOf" srcId="{F9F34C86-4FBD-4F1A-9A2B-126DA4B652EE}" destId="{552A73A3-01F3-4080-BA58-397D8281F2EE}" srcOrd="0" destOrd="0" presId="urn:microsoft.com/office/officeart/2005/8/layout/hierarchy1"/>
    <dgm:cxn modelId="{9F7B97F4-35E6-4716-8B47-065F41F1E3DC}" type="presOf" srcId="{A864BF88-171C-4559-83DE-5AEDF56D5588}" destId="{13D32D7B-3347-4D04-B455-3A0D32809C82}" srcOrd="0" destOrd="0" presId="urn:microsoft.com/office/officeart/2005/8/layout/hierarchy1"/>
    <dgm:cxn modelId="{63F8F009-40D6-4603-A0FF-AC9C00DB5255}" type="presOf" srcId="{51C1B627-E61F-4D93-8BF1-35461272081F}" destId="{EF179206-8962-4669-96B2-0C3782262849}" srcOrd="0" destOrd="0" presId="urn:microsoft.com/office/officeart/2005/8/layout/hierarchy1"/>
    <dgm:cxn modelId="{D4EDE6F4-87A6-4468-A719-292C8011F3A0}" type="presOf" srcId="{0E0F941E-34E2-411C-B6E1-D2E692B0EAC5}" destId="{28D03548-6909-4211-8291-31D354D317E7}" srcOrd="0" destOrd="0" presId="urn:microsoft.com/office/officeart/2005/8/layout/hierarchy1"/>
    <dgm:cxn modelId="{4BCBF05D-C637-4FBE-81C1-4EF2AA0D9C8D}" type="presOf" srcId="{DC514FE6-9E48-46B0-B7F0-04E19EB3A99D}" destId="{20BDE1D5-BF44-48FD-9A04-921BF7A8F561}" srcOrd="0" destOrd="0" presId="urn:microsoft.com/office/officeart/2005/8/layout/hierarchy1"/>
    <dgm:cxn modelId="{A168B4B8-18E7-49B5-BF05-A9A083C0842C}" srcId="{A864BF88-171C-4559-83DE-5AEDF56D5588}" destId="{DC514FE6-9E48-46B0-B7F0-04E19EB3A99D}" srcOrd="0" destOrd="0" parTransId="{18A43F6A-74C2-4C4B-B610-A47985988361}" sibTransId="{CECDE6B4-844B-41FC-87FC-C08AE7B46423}"/>
    <dgm:cxn modelId="{B72E80E8-D173-4699-859C-9CBB711A515B}" type="presOf" srcId="{99F0E228-7514-4DD8-ABA2-123D5A6EF7E9}" destId="{EA311823-CD20-4CC4-977C-267B3D6612FD}" srcOrd="0" destOrd="0" presId="urn:microsoft.com/office/officeart/2005/8/layout/hierarchy1"/>
    <dgm:cxn modelId="{9627AB55-8966-4491-94A7-9518371B7056}" type="presOf" srcId="{80423228-E536-47A3-87F9-A3C7BE262CE3}" destId="{FF3FF2E3-001F-4792-B30B-F08E4862B725}" srcOrd="0" destOrd="0" presId="urn:microsoft.com/office/officeart/2005/8/layout/hierarchy1"/>
    <dgm:cxn modelId="{CC1A4DCD-C6C7-4A0C-A909-08F6C784B515}" type="presOf" srcId="{D7CB3D32-1340-4954-88DD-F5C6D1DBB845}" destId="{8F9CB0C9-DBEC-4FF7-9078-707A7DEB568C}" srcOrd="0" destOrd="0" presId="urn:microsoft.com/office/officeart/2005/8/layout/hierarchy1"/>
    <dgm:cxn modelId="{9DCB4B7D-560F-4F52-966C-766E5ECB9430}" type="presOf" srcId="{0F35B80E-1256-4DE7-A99A-E1CB5BB530CD}" destId="{2CC03710-5DE2-4D12-941F-47F9D8E3C7FF}" srcOrd="0" destOrd="0" presId="urn:microsoft.com/office/officeart/2005/8/layout/hierarchy1"/>
    <dgm:cxn modelId="{D90BD4DD-88C3-4F72-95CB-05EB229C283B}" type="presParOf" srcId="{83F7B8C6-578D-4976-AA74-091E973047B4}" destId="{F70FA4FE-111B-4B97-868F-9AF6DAC174F7}" srcOrd="0" destOrd="0" presId="urn:microsoft.com/office/officeart/2005/8/layout/hierarchy1"/>
    <dgm:cxn modelId="{FC438D85-48F6-470A-8B74-F0EEEA3982AE}" type="presParOf" srcId="{F70FA4FE-111B-4B97-868F-9AF6DAC174F7}" destId="{0D3B401D-9233-42D7-AF05-DF172AFEBD92}" srcOrd="0" destOrd="0" presId="urn:microsoft.com/office/officeart/2005/8/layout/hierarchy1"/>
    <dgm:cxn modelId="{8BE491E8-C711-4F5E-85C6-668688B200C8}" type="presParOf" srcId="{0D3B401D-9233-42D7-AF05-DF172AFEBD92}" destId="{5C12C61A-2295-4E89-AF0A-1A03ED204C13}" srcOrd="0" destOrd="0" presId="urn:microsoft.com/office/officeart/2005/8/layout/hierarchy1"/>
    <dgm:cxn modelId="{7C9FFD65-9E5B-450A-9CE6-0B5CABC55E03}" type="presParOf" srcId="{0D3B401D-9233-42D7-AF05-DF172AFEBD92}" destId="{13D32D7B-3347-4D04-B455-3A0D32809C82}" srcOrd="1" destOrd="0" presId="urn:microsoft.com/office/officeart/2005/8/layout/hierarchy1"/>
    <dgm:cxn modelId="{EE1196B4-B463-4866-B9FE-FFE159D6D120}" type="presParOf" srcId="{F70FA4FE-111B-4B97-868F-9AF6DAC174F7}" destId="{7DF23E2E-2AB4-43B7-B201-23864D240C96}" srcOrd="1" destOrd="0" presId="urn:microsoft.com/office/officeart/2005/8/layout/hierarchy1"/>
    <dgm:cxn modelId="{D149CBE0-FA48-4F64-A04A-A2E0733D4893}" type="presParOf" srcId="{7DF23E2E-2AB4-43B7-B201-23864D240C96}" destId="{921BB3BA-E8A4-4C97-8ADD-412D7DF332A0}" srcOrd="0" destOrd="0" presId="urn:microsoft.com/office/officeart/2005/8/layout/hierarchy1"/>
    <dgm:cxn modelId="{42C4478D-482E-4906-87A3-136A98F4CEBE}" type="presParOf" srcId="{7DF23E2E-2AB4-43B7-B201-23864D240C96}" destId="{E12D5570-F43A-48F2-A134-BD132435311D}" srcOrd="1" destOrd="0" presId="urn:microsoft.com/office/officeart/2005/8/layout/hierarchy1"/>
    <dgm:cxn modelId="{80991981-D7CE-4B8B-82E3-6834754C3B42}" type="presParOf" srcId="{E12D5570-F43A-48F2-A134-BD132435311D}" destId="{76C09717-1226-43C2-A219-BA8E4C25D0A2}" srcOrd="0" destOrd="0" presId="urn:microsoft.com/office/officeart/2005/8/layout/hierarchy1"/>
    <dgm:cxn modelId="{18984F6C-DA16-4B1D-8E93-4CBCAC4D4D96}" type="presParOf" srcId="{76C09717-1226-43C2-A219-BA8E4C25D0A2}" destId="{4400FB2F-C611-42D1-BBCA-583201F406EA}" srcOrd="0" destOrd="0" presId="urn:microsoft.com/office/officeart/2005/8/layout/hierarchy1"/>
    <dgm:cxn modelId="{206D9230-6CE6-40C2-BAC7-B921F3EBA5CC}" type="presParOf" srcId="{76C09717-1226-43C2-A219-BA8E4C25D0A2}" destId="{20BDE1D5-BF44-48FD-9A04-921BF7A8F561}" srcOrd="1" destOrd="0" presId="urn:microsoft.com/office/officeart/2005/8/layout/hierarchy1"/>
    <dgm:cxn modelId="{0216FF59-9126-477C-9E95-4DF16FB00152}" type="presParOf" srcId="{E12D5570-F43A-48F2-A134-BD132435311D}" destId="{51EBE112-AD28-40DE-A803-DB53B0658D94}" srcOrd="1" destOrd="0" presId="urn:microsoft.com/office/officeart/2005/8/layout/hierarchy1"/>
    <dgm:cxn modelId="{851D334D-6154-4E2B-971A-4F087C951BFD}" type="presParOf" srcId="{51EBE112-AD28-40DE-A803-DB53B0658D94}" destId="{FF3FF2E3-001F-4792-B30B-F08E4862B725}" srcOrd="0" destOrd="0" presId="urn:microsoft.com/office/officeart/2005/8/layout/hierarchy1"/>
    <dgm:cxn modelId="{F222E38B-117D-4D49-822E-EA921C94A0E1}" type="presParOf" srcId="{51EBE112-AD28-40DE-A803-DB53B0658D94}" destId="{5272AED2-1B49-4A7D-8C52-644A2B2262A0}" srcOrd="1" destOrd="0" presId="urn:microsoft.com/office/officeart/2005/8/layout/hierarchy1"/>
    <dgm:cxn modelId="{3280A55C-4D6B-4AFF-AA42-56B26C071428}" type="presParOf" srcId="{5272AED2-1B49-4A7D-8C52-644A2B2262A0}" destId="{A4CB3E97-441C-4130-903F-BA0D833F0DCD}" srcOrd="0" destOrd="0" presId="urn:microsoft.com/office/officeart/2005/8/layout/hierarchy1"/>
    <dgm:cxn modelId="{4F6C4D0A-99E4-4172-B867-48706F9A5D03}" type="presParOf" srcId="{A4CB3E97-441C-4130-903F-BA0D833F0DCD}" destId="{68987224-E6A4-4D29-99E3-BBA7439BC5C9}" srcOrd="0" destOrd="0" presId="urn:microsoft.com/office/officeart/2005/8/layout/hierarchy1"/>
    <dgm:cxn modelId="{5DDDE3BD-73B9-4023-82BA-8CDE5BE70E55}" type="presParOf" srcId="{A4CB3E97-441C-4130-903F-BA0D833F0DCD}" destId="{28D03548-6909-4211-8291-31D354D317E7}" srcOrd="1" destOrd="0" presId="urn:microsoft.com/office/officeart/2005/8/layout/hierarchy1"/>
    <dgm:cxn modelId="{DB53763C-DDDC-4F0E-9403-F54544F83229}" type="presParOf" srcId="{5272AED2-1B49-4A7D-8C52-644A2B2262A0}" destId="{61ACBFBC-36C0-4A1F-BC50-531EA7EAA559}" srcOrd="1" destOrd="0" presId="urn:microsoft.com/office/officeart/2005/8/layout/hierarchy1"/>
    <dgm:cxn modelId="{AD76F0DB-9AD0-497E-96D0-C3E6F785F4CB}" type="presParOf" srcId="{7DF23E2E-2AB4-43B7-B201-23864D240C96}" destId="{2CC03710-5DE2-4D12-941F-47F9D8E3C7FF}" srcOrd="2" destOrd="0" presId="urn:microsoft.com/office/officeart/2005/8/layout/hierarchy1"/>
    <dgm:cxn modelId="{74E44A14-C427-43EE-8A55-379A19C16D4E}" type="presParOf" srcId="{7DF23E2E-2AB4-43B7-B201-23864D240C96}" destId="{C9FFE64A-C7BC-4790-9F29-3841F457392D}" srcOrd="3" destOrd="0" presId="urn:microsoft.com/office/officeart/2005/8/layout/hierarchy1"/>
    <dgm:cxn modelId="{557AD994-A3FC-40A1-A1E3-FD8E46429D67}" type="presParOf" srcId="{C9FFE64A-C7BC-4790-9F29-3841F457392D}" destId="{1922152D-98F1-4260-A733-1DB122147FC5}" srcOrd="0" destOrd="0" presId="urn:microsoft.com/office/officeart/2005/8/layout/hierarchy1"/>
    <dgm:cxn modelId="{EDE3C4CD-CFCA-4AD3-869F-B7BB378EAD15}" type="presParOf" srcId="{1922152D-98F1-4260-A733-1DB122147FC5}" destId="{C601F8FD-4D1D-4EA9-9FE7-D1104745F47E}" srcOrd="0" destOrd="0" presId="urn:microsoft.com/office/officeart/2005/8/layout/hierarchy1"/>
    <dgm:cxn modelId="{9EDA6C17-2846-43FA-8DEF-118DA1A3B102}" type="presParOf" srcId="{1922152D-98F1-4260-A733-1DB122147FC5}" destId="{5015E664-D2AF-45D3-B525-42A2E1D476CC}" srcOrd="1" destOrd="0" presId="urn:microsoft.com/office/officeart/2005/8/layout/hierarchy1"/>
    <dgm:cxn modelId="{F181710E-5DE3-4954-972F-E2CED2D8C5BA}" type="presParOf" srcId="{C9FFE64A-C7BC-4790-9F29-3841F457392D}" destId="{75117974-1E2F-41FF-B681-3EF493A97C95}" srcOrd="1" destOrd="0" presId="urn:microsoft.com/office/officeart/2005/8/layout/hierarchy1"/>
    <dgm:cxn modelId="{860689BB-4139-41DE-8C72-52A3BA90D627}" type="presParOf" srcId="{75117974-1E2F-41FF-B681-3EF493A97C95}" destId="{EA311823-CD20-4CC4-977C-267B3D6612FD}" srcOrd="0" destOrd="0" presId="urn:microsoft.com/office/officeart/2005/8/layout/hierarchy1"/>
    <dgm:cxn modelId="{02593D3F-59CA-49EA-B5F5-4C1AD7E23A12}" type="presParOf" srcId="{75117974-1E2F-41FF-B681-3EF493A97C95}" destId="{FE07546A-BB81-410B-A584-D4EF2DBA27D2}" srcOrd="1" destOrd="0" presId="urn:microsoft.com/office/officeart/2005/8/layout/hierarchy1"/>
    <dgm:cxn modelId="{6190658B-5797-4754-B7A9-92B7682E907E}" type="presParOf" srcId="{FE07546A-BB81-410B-A584-D4EF2DBA27D2}" destId="{0D06AEFC-7A92-4724-996C-0366F5CA9700}" srcOrd="0" destOrd="0" presId="urn:microsoft.com/office/officeart/2005/8/layout/hierarchy1"/>
    <dgm:cxn modelId="{32CB0D5A-DFA0-4A26-9137-DFD30CB82FB7}" type="presParOf" srcId="{0D06AEFC-7A92-4724-996C-0366F5CA9700}" destId="{520BA56B-9780-40E2-B7DB-D0A414715C66}" srcOrd="0" destOrd="0" presId="urn:microsoft.com/office/officeart/2005/8/layout/hierarchy1"/>
    <dgm:cxn modelId="{33C62661-8E7E-40DF-8B7C-823EF6975078}" type="presParOf" srcId="{0D06AEFC-7A92-4724-996C-0366F5CA9700}" destId="{8F9CB0C9-DBEC-4FF7-9078-707A7DEB568C}" srcOrd="1" destOrd="0" presId="urn:microsoft.com/office/officeart/2005/8/layout/hierarchy1"/>
    <dgm:cxn modelId="{8E724520-9541-4072-8696-CC6583DF3D77}" type="presParOf" srcId="{FE07546A-BB81-410B-A584-D4EF2DBA27D2}" destId="{F93812A9-A7BE-4A03-BE11-E7AE9478E7A0}" srcOrd="1" destOrd="0" presId="urn:microsoft.com/office/officeart/2005/8/layout/hierarchy1"/>
    <dgm:cxn modelId="{57C616B9-95BC-4FF1-A199-B874399C9CD9}" type="presParOf" srcId="{7DF23E2E-2AB4-43B7-B201-23864D240C96}" destId="{EF179206-8962-4669-96B2-0C3782262849}" srcOrd="4" destOrd="0" presId="urn:microsoft.com/office/officeart/2005/8/layout/hierarchy1"/>
    <dgm:cxn modelId="{FC70D71C-133E-46E7-A162-015B8E50B164}" type="presParOf" srcId="{7DF23E2E-2AB4-43B7-B201-23864D240C96}" destId="{F01A2570-8F78-4E4D-94DA-43DCFBE4B232}" srcOrd="5" destOrd="0" presId="urn:microsoft.com/office/officeart/2005/8/layout/hierarchy1"/>
    <dgm:cxn modelId="{65672825-CEAB-4627-8D19-772676698CEC}" type="presParOf" srcId="{F01A2570-8F78-4E4D-94DA-43DCFBE4B232}" destId="{F4D26F6A-6553-4A9C-8D43-5955DD918AEE}" srcOrd="0" destOrd="0" presId="urn:microsoft.com/office/officeart/2005/8/layout/hierarchy1"/>
    <dgm:cxn modelId="{49B5F479-DF6D-4CB3-BFF3-5613012BE161}" type="presParOf" srcId="{F4D26F6A-6553-4A9C-8D43-5955DD918AEE}" destId="{86D3CEA7-8D31-45DE-A72F-36608C38C237}" srcOrd="0" destOrd="0" presId="urn:microsoft.com/office/officeart/2005/8/layout/hierarchy1"/>
    <dgm:cxn modelId="{058E9F65-4957-4FD3-A86B-CBF485F20428}" type="presParOf" srcId="{F4D26F6A-6553-4A9C-8D43-5955DD918AEE}" destId="{552A73A3-01F3-4080-BA58-397D8281F2EE}" srcOrd="1" destOrd="0" presId="urn:microsoft.com/office/officeart/2005/8/layout/hierarchy1"/>
    <dgm:cxn modelId="{247C2B25-8AF8-40A6-8147-1F841158E6C2}" type="presParOf" srcId="{F01A2570-8F78-4E4D-94DA-43DCFBE4B232}" destId="{0FAEAB1F-9D78-4279-AA43-9B1395FDAC2D}"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5A19B03-EDEC-497F-B49D-7CAA507443C8}"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087B67A8-6114-456F-BBE5-0B1509777831}">
      <dgm:prSet phldrT="[Текст]" custT="1"/>
      <dgm:spPr/>
      <dgm:t>
        <a:bodyPr/>
        <a:lstStyle/>
        <a:p>
          <a:r>
            <a:rPr lang="ru-RU" sz="3200" dirty="0" smtClean="0"/>
            <a:t>никотин</a:t>
          </a:r>
          <a:endParaRPr lang="ru-RU" sz="3200" dirty="0"/>
        </a:p>
      </dgm:t>
    </dgm:pt>
    <dgm:pt modelId="{B538B293-2388-42D8-93A4-5CA14A421404}" type="parTrans" cxnId="{3F90E864-ABBC-4984-B597-C2E64F100E9B}">
      <dgm:prSet/>
      <dgm:spPr/>
      <dgm:t>
        <a:bodyPr/>
        <a:lstStyle/>
        <a:p>
          <a:endParaRPr lang="ru-RU"/>
        </a:p>
      </dgm:t>
    </dgm:pt>
    <dgm:pt modelId="{A404FC66-F801-482E-BB98-EED4FFE46494}" type="sibTrans" cxnId="{3F90E864-ABBC-4984-B597-C2E64F100E9B}">
      <dgm:prSet/>
      <dgm:spPr/>
      <dgm:t>
        <a:bodyPr/>
        <a:lstStyle/>
        <a:p>
          <a:endParaRPr lang="ru-RU"/>
        </a:p>
      </dgm:t>
    </dgm:pt>
    <dgm:pt modelId="{71A56712-9CF6-479F-AD74-11C035363ACD}">
      <dgm:prSet phldrT="[Текст]" custT="1"/>
      <dgm:spPr/>
      <dgm:t>
        <a:bodyPr/>
        <a:lstStyle/>
        <a:p>
          <a:r>
            <a:rPr lang="ru-RU" sz="2400" baseline="0" dirty="0" smtClean="0">
              <a:solidFill>
                <a:schemeClr val="tx1"/>
              </a:solidFill>
            </a:rPr>
            <a:t>Стимулирует выброс адреналина</a:t>
          </a:r>
          <a:endParaRPr lang="ru-RU" sz="2400" baseline="0" dirty="0">
            <a:solidFill>
              <a:schemeClr val="tx1"/>
            </a:solidFill>
          </a:endParaRPr>
        </a:p>
      </dgm:t>
    </dgm:pt>
    <dgm:pt modelId="{4875FA6F-AD21-4AAA-A327-8BD17C314BDE}" type="parTrans" cxnId="{9C9ECAE1-4014-4E7B-BE27-EF45624ECA14}">
      <dgm:prSet/>
      <dgm:spPr/>
      <dgm:t>
        <a:bodyPr/>
        <a:lstStyle/>
        <a:p>
          <a:endParaRPr lang="ru-RU"/>
        </a:p>
      </dgm:t>
    </dgm:pt>
    <dgm:pt modelId="{5ABAA9CC-AE22-4F2A-AF9E-056BCF7E9E43}" type="sibTrans" cxnId="{9C9ECAE1-4014-4E7B-BE27-EF45624ECA14}">
      <dgm:prSet/>
      <dgm:spPr/>
      <dgm:t>
        <a:bodyPr/>
        <a:lstStyle/>
        <a:p>
          <a:endParaRPr lang="ru-RU"/>
        </a:p>
      </dgm:t>
    </dgm:pt>
    <dgm:pt modelId="{A6A36D98-B186-49DA-A354-2F8DDEFC5054}">
      <dgm:prSet phldrT="[Текст]"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ru-RU" sz="2000" baseline="0" dirty="0" smtClean="0">
              <a:solidFill>
                <a:schemeClr val="tx1"/>
              </a:solidFill>
            </a:rPr>
            <a:t>Увеличивает уровень дофамина в мозге.</a:t>
          </a:r>
        </a:p>
        <a:p>
          <a:pPr defTabSz="400050">
            <a:lnSpc>
              <a:spcPct val="90000"/>
            </a:lnSpc>
            <a:spcBef>
              <a:spcPct val="0"/>
            </a:spcBef>
            <a:spcAft>
              <a:spcPct val="35000"/>
            </a:spcAft>
          </a:pPr>
          <a:endParaRPr lang="ru-RU" sz="1100" dirty="0"/>
        </a:p>
      </dgm:t>
    </dgm:pt>
    <dgm:pt modelId="{D89813C8-36C3-4902-92DA-6ABD3855BD76}" type="parTrans" cxnId="{692BB331-2B82-4DF1-ADB7-ED4A5E19F3DB}">
      <dgm:prSet/>
      <dgm:spPr/>
      <dgm:t>
        <a:bodyPr/>
        <a:lstStyle/>
        <a:p>
          <a:endParaRPr lang="ru-RU"/>
        </a:p>
      </dgm:t>
    </dgm:pt>
    <dgm:pt modelId="{51273293-645E-4383-8D62-CBF12CEC5725}" type="sibTrans" cxnId="{692BB331-2B82-4DF1-ADB7-ED4A5E19F3DB}">
      <dgm:prSet/>
      <dgm:spPr/>
      <dgm:t>
        <a:bodyPr/>
        <a:lstStyle/>
        <a:p>
          <a:endParaRPr lang="ru-RU"/>
        </a:p>
      </dgm:t>
    </dgm:pt>
    <dgm:pt modelId="{7C15FE8D-A654-4D2C-AB17-596E6D0C71F0}">
      <dgm:prSet phldrT="[Текст]" custT="1"/>
      <dgm:spPr/>
      <dgm:t>
        <a:bodyPr/>
        <a:lstStyle/>
        <a:p>
          <a:r>
            <a:rPr lang="ru-RU" sz="2000" dirty="0" smtClean="0"/>
            <a:t>Стимулирует центры удовольствия в мозге</a:t>
          </a:r>
          <a:endParaRPr lang="ru-RU" sz="2000" dirty="0"/>
        </a:p>
      </dgm:t>
    </dgm:pt>
    <dgm:pt modelId="{7AC3E4A7-7F27-4B2D-B284-47D75CF7471E}" type="parTrans" cxnId="{12412FA7-8A59-45FB-AAB5-D3CF2B4C0EBE}">
      <dgm:prSet/>
      <dgm:spPr/>
      <dgm:t>
        <a:bodyPr/>
        <a:lstStyle/>
        <a:p>
          <a:endParaRPr lang="ru-RU"/>
        </a:p>
      </dgm:t>
    </dgm:pt>
    <dgm:pt modelId="{4448D286-91EE-4B59-8028-FADA518601AF}" type="sibTrans" cxnId="{12412FA7-8A59-45FB-AAB5-D3CF2B4C0EBE}">
      <dgm:prSet/>
      <dgm:spPr/>
      <dgm:t>
        <a:bodyPr/>
        <a:lstStyle/>
        <a:p>
          <a:endParaRPr lang="ru-RU"/>
        </a:p>
      </dgm:t>
    </dgm:pt>
    <dgm:pt modelId="{DBCC9E34-F90E-41E2-9CEA-2409E02A29FA}">
      <dgm:prSet custT="1"/>
      <dgm:spPr/>
      <dgm:t>
        <a:bodyPr/>
        <a:lstStyle/>
        <a:p>
          <a:r>
            <a:rPr lang="ru-RU" sz="1600" dirty="0" smtClean="0"/>
            <a:t>1.Возбуждающее действие на ЦНС</a:t>
          </a:r>
        </a:p>
        <a:p>
          <a:r>
            <a:rPr lang="ru-RU" sz="1600" dirty="0" smtClean="0"/>
            <a:t>2. Повышение ЧСС</a:t>
          </a:r>
        </a:p>
        <a:p>
          <a:r>
            <a:rPr lang="ru-RU" sz="1600" dirty="0" smtClean="0"/>
            <a:t>2. Сужение периферических сосудов и  расширение  сосудов головного мозга</a:t>
          </a:r>
        </a:p>
        <a:p>
          <a:r>
            <a:rPr lang="ru-RU" sz="1600" dirty="0" smtClean="0"/>
            <a:t>3. Повышение давления</a:t>
          </a:r>
        </a:p>
        <a:p>
          <a:r>
            <a:rPr lang="ru-RU" sz="1600" dirty="0" smtClean="0"/>
            <a:t>4.Увеличивает выброс глюкозы из печени</a:t>
          </a:r>
        </a:p>
        <a:p>
          <a:r>
            <a:rPr lang="ru-RU" sz="1600" dirty="0" smtClean="0"/>
            <a:t>5. Увеличение скорости обмена веществ, угнетение аппетита.</a:t>
          </a:r>
        </a:p>
      </dgm:t>
    </dgm:pt>
    <dgm:pt modelId="{659609FC-14E6-4693-B479-6E1EC74044DF}" type="parTrans" cxnId="{D0286E1B-9381-49DA-946D-2AF7687691CA}">
      <dgm:prSet/>
      <dgm:spPr/>
      <dgm:t>
        <a:bodyPr/>
        <a:lstStyle/>
        <a:p>
          <a:endParaRPr lang="ru-RU"/>
        </a:p>
      </dgm:t>
    </dgm:pt>
    <dgm:pt modelId="{BE961E7C-EEA3-451F-854D-33F32E95DC73}" type="sibTrans" cxnId="{D0286E1B-9381-49DA-946D-2AF7687691CA}">
      <dgm:prSet/>
      <dgm:spPr/>
      <dgm:t>
        <a:bodyPr/>
        <a:lstStyle/>
        <a:p>
          <a:endParaRPr lang="ru-RU"/>
        </a:p>
      </dgm:t>
    </dgm:pt>
    <dgm:pt modelId="{93537709-23CC-47F7-ACF2-4337B353C202}">
      <dgm:prSet custT="1"/>
      <dgm:spPr/>
      <dgm:t>
        <a:bodyPr/>
        <a:lstStyle/>
        <a:p>
          <a:r>
            <a:rPr lang="ru-RU" sz="2000" dirty="0" smtClean="0"/>
            <a:t>Легкая эйфория</a:t>
          </a:r>
          <a:endParaRPr lang="ru-RU" sz="2000" dirty="0"/>
        </a:p>
      </dgm:t>
    </dgm:pt>
    <dgm:pt modelId="{47A7ED1A-3495-490C-BF42-4C5D511CE743}" type="parTrans" cxnId="{72A9D62A-44BF-4599-A2B5-5A1CFF257DA6}">
      <dgm:prSet/>
      <dgm:spPr/>
      <dgm:t>
        <a:bodyPr/>
        <a:lstStyle/>
        <a:p>
          <a:endParaRPr lang="ru-RU"/>
        </a:p>
      </dgm:t>
    </dgm:pt>
    <dgm:pt modelId="{1C9F1CB8-A100-4D51-A011-41472A43F613}" type="sibTrans" cxnId="{72A9D62A-44BF-4599-A2B5-5A1CFF257DA6}">
      <dgm:prSet/>
      <dgm:spPr/>
      <dgm:t>
        <a:bodyPr/>
        <a:lstStyle/>
        <a:p>
          <a:endParaRPr lang="ru-RU"/>
        </a:p>
      </dgm:t>
    </dgm:pt>
    <dgm:pt modelId="{D4D5D9FA-B367-430E-9E4F-D2FB38129D53}">
      <dgm:prSet custT="1"/>
      <dgm:spPr/>
      <dgm:t>
        <a:bodyPr/>
        <a:lstStyle/>
        <a:p>
          <a:r>
            <a:rPr lang="ru-RU" sz="2000" dirty="0" smtClean="0"/>
            <a:t>Стимулирует </a:t>
          </a:r>
          <a:r>
            <a:rPr lang="ru-RU" sz="2000" dirty="0" err="1" smtClean="0"/>
            <a:t>ацетилхолиновые</a:t>
          </a:r>
          <a:r>
            <a:rPr lang="ru-RU" sz="2000" dirty="0" smtClean="0"/>
            <a:t> рецепторы ЦНС</a:t>
          </a:r>
          <a:endParaRPr lang="ru-RU" sz="2000" dirty="0"/>
        </a:p>
      </dgm:t>
    </dgm:pt>
    <dgm:pt modelId="{983A45B2-2BDF-4062-ACCE-AD3F4BE61B6A}" type="parTrans" cxnId="{A0EBD1E6-ABAB-4533-B2CB-DFD039029950}">
      <dgm:prSet/>
      <dgm:spPr/>
      <dgm:t>
        <a:bodyPr/>
        <a:lstStyle/>
        <a:p>
          <a:endParaRPr lang="ru-RU"/>
        </a:p>
      </dgm:t>
    </dgm:pt>
    <dgm:pt modelId="{5A8EADBC-076D-46E4-9C9F-C4B2D174AA63}" type="sibTrans" cxnId="{A0EBD1E6-ABAB-4533-B2CB-DFD039029950}">
      <dgm:prSet/>
      <dgm:spPr/>
      <dgm:t>
        <a:bodyPr/>
        <a:lstStyle/>
        <a:p>
          <a:endParaRPr lang="ru-RU"/>
        </a:p>
      </dgm:t>
    </dgm:pt>
    <dgm:pt modelId="{A59BB1F2-85C4-4E97-A01A-A388682C29AB}" type="pres">
      <dgm:prSet presAssocID="{35A19B03-EDEC-497F-B49D-7CAA507443C8}" presName="hierChild1" presStyleCnt="0">
        <dgm:presLayoutVars>
          <dgm:chPref val="1"/>
          <dgm:dir/>
          <dgm:animOne val="branch"/>
          <dgm:animLvl val="lvl"/>
          <dgm:resizeHandles/>
        </dgm:presLayoutVars>
      </dgm:prSet>
      <dgm:spPr/>
      <dgm:t>
        <a:bodyPr/>
        <a:lstStyle/>
        <a:p>
          <a:endParaRPr lang="ru-RU"/>
        </a:p>
      </dgm:t>
    </dgm:pt>
    <dgm:pt modelId="{4139BAF0-DA40-4FA3-8CAA-0CAB6414ED7D}" type="pres">
      <dgm:prSet presAssocID="{087B67A8-6114-456F-BBE5-0B1509777831}" presName="hierRoot1" presStyleCnt="0"/>
      <dgm:spPr/>
    </dgm:pt>
    <dgm:pt modelId="{CC2B7E1E-FE6D-4E56-AEEC-7BE66A43FEE8}" type="pres">
      <dgm:prSet presAssocID="{087B67A8-6114-456F-BBE5-0B1509777831}" presName="composite" presStyleCnt="0"/>
      <dgm:spPr/>
    </dgm:pt>
    <dgm:pt modelId="{8B733973-5352-44F9-90EA-C0EE017AF6AB}" type="pres">
      <dgm:prSet presAssocID="{087B67A8-6114-456F-BBE5-0B1509777831}" presName="background" presStyleLbl="node0" presStyleIdx="0" presStyleCnt="1"/>
      <dgm:spPr/>
    </dgm:pt>
    <dgm:pt modelId="{28113AA1-B78D-43F3-BC99-2C800E0E1DBE}" type="pres">
      <dgm:prSet presAssocID="{087B67A8-6114-456F-BBE5-0B1509777831}" presName="text" presStyleLbl="fgAcc0" presStyleIdx="0" presStyleCnt="1" custScaleX="247940" custLinFactNeighborX="27902" custLinFactNeighborY="-6232">
        <dgm:presLayoutVars>
          <dgm:chPref val="3"/>
        </dgm:presLayoutVars>
      </dgm:prSet>
      <dgm:spPr/>
      <dgm:t>
        <a:bodyPr/>
        <a:lstStyle/>
        <a:p>
          <a:endParaRPr lang="ru-RU"/>
        </a:p>
      </dgm:t>
    </dgm:pt>
    <dgm:pt modelId="{5BE06F5A-20E1-40C7-8486-A15DFA215953}" type="pres">
      <dgm:prSet presAssocID="{087B67A8-6114-456F-BBE5-0B1509777831}" presName="hierChild2" presStyleCnt="0"/>
      <dgm:spPr/>
    </dgm:pt>
    <dgm:pt modelId="{B9F56DEB-BF7E-4A97-96C3-1A347D137637}" type="pres">
      <dgm:prSet presAssocID="{983A45B2-2BDF-4062-ACCE-AD3F4BE61B6A}" presName="Name10" presStyleLbl="parChTrans1D2" presStyleIdx="0" presStyleCnt="2"/>
      <dgm:spPr/>
      <dgm:t>
        <a:bodyPr/>
        <a:lstStyle/>
        <a:p>
          <a:endParaRPr lang="ru-RU"/>
        </a:p>
      </dgm:t>
    </dgm:pt>
    <dgm:pt modelId="{28F3EB2B-0C61-4BCC-A49E-A9D2E08BE300}" type="pres">
      <dgm:prSet presAssocID="{D4D5D9FA-B367-430E-9E4F-D2FB38129D53}" presName="hierRoot2" presStyleCnt="0"/>
      <dgm:spPr/>
    </dgm:pt>
    <dgm:pt modelId="{C1073F06-C2E0-43D5-BE3C-DFBFBF89E420}" type="pres">
      <dgm:prSet presAssocID="{D4D5D9FA-B367-430E-9E4F-D2FB38129D53}" presName="composite2" presStyleCnt="0"/>
      <dgm:spPr/>
    </dgm:pt>
    <dgm:pt modelId="{72757C27-F7F8-4402-93AB-B348C3A4C1D4}" type="pres">
      <dgm:prSet presAssocID="{D4D5D9FA-B367-430E-9E4F-D2FB38129D53}" presName="background2" presStyleLbl="node2" presStyleIdx="0" presStyleCnt="2"/>
      <dgm:spPr/>
    </dgm:pt>
    <dgm:pt modelId="{5F498090-1A4E-4C1F-BE9A-D7C6ADC4868C}" type="pres">
      <dgm:prSet presAssocID="{D4D5D9FA-B367-430E-9E4F-D2FB38129D53}" presName="text2" presStyleLbl="fgAcc2" presStyleIdx="0" presStyleCnt="2" custScaleX="346156" custScaleY="136982" custLinFactX="-61602" custLinFactNeighborX="-100000" custLinFactNeighborY="-93168">
        <dgm:presLayoutVars>
          <dgm:chPref val="3"/>
        </dgm:presLayoutVars>
      </dgm:prSet>
      <dgm:spPr/>
      <dgm:t>
        <a:bodyPr/>
        <a:lstStyle/>
        <a:p>
          <a:endParaRPr lang="ru-RU"/>
        </a:p>
      </dgm:t>
    </dgm:pt>
    <dgm:pt modelId="{FA44E858-63A7-4565-B87D-3F8098A1A59B}" type="pres">
      <dgm:prSet presAssocID="{D4D5D9FA-B367-430E-9E4F-D2FB38129D53}" presName="hierChild3" presStyleCnt="0"/>
      <dgm:spPr/>
    </dgm:pt>
    <dgm:pt modelId="{1FCB8333-535F-4D48-BDBC-E1EDCFD67CE7}" type="pres">
      <dgm:prSet presAssocID="{4875FA6F-AD21-4AAA-A327-8BD17C314BDE}" presName="Name17" presStyleLbl="parChTrans1D3" presStyleIdx="0" presStyleCnt="2"/>
      <dgm:spPr/>
      <dgm:t>
        <a:bodyPr/>
        <a:lstStyle/>
        <a:p>
          <a:endParaRPr lang="ru-RU"/>
        </a:p>
      </dgm:t>
    </dgm:pt>
    <dgm:pt modelId="{E0F51B58-9530-4B5B-8D1E-B775C1CBA4D3}" type="pres">
      <dgm:prSet presAssocID="{71A56712-9CF6-479F-AD74-11C035363ACD}" presName="hierRoot3" presStyleCnt="0"/>
      <dgm:spPr/>
    </dgm:pt>
    <dgm:pt modelId="{727BEEBA-EB53-43B9-9219-FF8BC56AF80D}" type="pres">
      <dgm:prSet presAssocID="{71A56712-9CF6-479F-AD74-11C035363ACD}" presName="composite3" presStyleCnt="0"/>
      <dgm:spPr/>
    </dgm:pt>
    <dgm:pt modelId="{E711F543-482D-4633-9FC9-65A60E4FA612}" type="pres">
      <dgm:prSet presAssocID="{71A56712-9CF6-479F-AD74-11C035363ACD}" presName="background3" presStyleLbl="node3" presStyleIdx="0" presStyleCnt="2"/>
      <dgm:spPr/>
    </dgm:pt>
    <dgm:pt modelId="{AEB03756-3445-489A-93B2-A3E4575BA013}" type="pres">
      <dgm:prSet presAssocID="{71A56712-9CF6-479F-AD74-11C035363ACD}" presName="text3" presStyleLbl="fgAcc3" presStyleIdx="0" presStyleCnt="2" custScaleX="339186" custScaleY="118786" custLinFactX="-43087" custLinFactY="-2720" custLinFactNeighborX="-100000" custLinFactNeighborY="-100000">
        <dgm:presLayoutVars>
          <dgm:chPref val="3"/>
        </dgm:presLayoutVars>
      </dgm:prSet>
      <dgm:spPr/>
      <dgm:t>
        <a:bodyPr/>
        <a:lstStyle/>
        <a:p>
          <a:endParaRPr lang="ru-RU"/>
        </a:p>
      </dgm:t>
    </dgm:pt>
    <dgm:pt modelId="{74CD7FAD-8B77-40AC-A094-D31ACDF5A535}" type="pres">
      <dgm:prSet presAssocID="{71A56712-9CF6-479F-AD74-11C035363ACD}" presName="hierChild4" presStyleCnt="0"/>
      <dgm:spPr/>
    </dgm:pt>
    <dgm:pt modelId="{45FFBC97-8BFF-4585-A013-67DD758D44EE}" type="pres">
      <dgm:prSet presAssocID="{659609FC-14E6-4693-B479-6E1EC74044DF}" presName="Name23" presStyleLbl="parChTrans1D4" presStyleIdx="0" presStyleCnt="2"/>
      <dgm:spPr/>
      <dgm:t>
        <a:bodyPr/>
        <a:lstStyle/>
        <a:p>
          <a:endParaRPr lang="ru-RU"/>
        </a:p>
      </dgm:t>
    </dgm:pt>
    <dgm:pt modelId="{F87151A9-E098-418D-BCDF-DFF2E16F7F2A}" type="pres">
      <dgm:prSet presAssocID="{DBCC9E34-F90E-41E2-9CEA-2409E02A29FA}" presName="hierRoot4" presStyleCnt="0"/>
      <dgm:spPr/>
    </dgm:pt>
    <dgm:pt modelId="{99C512AA-3ADC-4015-853C-4C3469B0957A}" type="pres">
      <dgm:prSet presAssocID="{DBCC9E34-F90E-41E2-9CEA-2409E02A29FA}" presName="composite4" presStyleCnt="0"/>
      <dgm:spPr/>
    </dgm:pt>
    <dgm:pt modelId="{40450236-D171-4684-87A8-D0C8107A1E0C}" type="pres">
      <dgm:prSet presAssocID="{DBCC9E34-F90E-41E2-9CEA-2409E02A29FA}" presName="background4" presStyleLbl="node4" presStyleIdx="0" presStyleCnt="2"/>
      <dgm:spPr/>
    </dgm:pt>
    <dgm:pt modelId="{62737DE8-CC69-47E6-886C-910E7880326D}" type="pres">
      <dgm:prSet presAssocID="{DBCC9E34-F90E-41E2-9CEA-2409E02A29FA}" presName="text4" presStyleLbl="fgAcc4" presStyleIdx="0" presStyleCnt="2" custScaleX="420438" custScaleY="425580" custLinFactNeighborX="-59027" custLinFactNeighborY="-59429">
        <dgm:presLayoutVars>
          <dgm:chPref val="3"/>
        </dgm:presLayoutVars>
      </dgm:prSet>
      <dgm:spPr/>
      <dgm:t>
        <a:bodyPr/>
        <a:lstStyle/>
        <a:p>
          <a:endParaRPr lang="ru-RU"/>
        </a:p>
      </dgm:t>
    </dgm:pt>
    <dgm:pt modelId="{93432CE9-F63F-418E-BA0D-7C4972ABC98B}" type="pres">
      <dgm:prSet presAssocID="{DBCC9E34-F90E-41E2-9CEA-2409E02A29FA}" presName="hierChild5" presStyleCnt="0"/>
      <dgm:spPr/>
    </dgm:pt>
    <dgm:pt modelId="{8F728BC6-C8C1-439F-93BE-8BFF69CD5D35}" type="pres">
      <dgm:prSet presAssocID="{D89813C8-36C3-4902-92DA-6ABD3855BD76}" presName="Name10" presStyleLbl="parChTrans1D2" presStyleIdx="1" presStyleCnt="2"/>
      <dgm:spPr/>
      <dgm:t>
        <a:bodyPr/>
        <a:lstStyle/>
        <a:p>
          <a:endParaRPr lang="ru-RU"/>
        </a:p>
      </dgm:t>
    </dgm:pt>
    <dgm:pt modelId="{5D8E59F1-3ECD-4D37-9563-28AFEFD8F59B}" type="pres">
      <dgm:prSet presAssocID="{A6A36D98-B186-49DA-A354-2F8DDEFC5054}" presName="hierRoot2" presStyleCnt="0"/>
      <dgm:spPr/>
    </dgm:pt>
    <dgm:pt modelId="{4D9BEDA9-36F1-4A1B-BA20-976F4BC767C1}" type="pres">
      <dgm:prSet presAssocID="{A6A36D98-B186-49DA-A354-2F8DDEFC5054}" presName="composite2" presStyleCnt="0"/>
      <dgm:spPr/>
    </dgm:pt>
    <dgm:pt modelId="{71C6BB2E-3FAD-4FE9-8330-D1E45F42FDB1}" type="pres">
      <dgm:prSet presAssocID="{A6A36D98-B186-49DA-A354-2F8DDEFC5054}" presName="background2" presStyleLbl="node2" presStyleIdx="1" presStyleCnt="2"/>
      <dgm:spPr/>
    </dgm:pt>
    <dgm:pt modelId="{4BF8D4C1-49F0-4072-94F4-48E36A6F2A90}" type="pres">
      <dgm:prSet presAssocID="{A6A36D98-B186-49DA-A354-2F8DDEFC5054}" presName="text2" presStyleLbl="fgAcc2" presStyleIdx="1" presStyleCnt="2" custScaleX="329273" custScaleY="174728" custLinFactX="-28815" custLinFactNeighborX="-100000" custLinFactNeighborY="-23875">
        <dgm:presLayoutVars>
          <dgm:chPref val="3"/>
        </dgm:presLayoutVars>
      </dgm:prSet>
      <dgm:spPr/>
      <dgm:t>
        <a:bodyPr/>
        <a:lstStyle/>
        <a:p>
          <a:endParaRPr lang="ru-RU"/>
        </a:p>
      </dgm:t>
    </dgm:pt>
    <dgm:pt modelId="{25E2FD59-6587-444A-BC0D-D87397EE7461}" type="pres">
      <dgm:prSet presAssocID="{A6A36D98-B186-49DA-A354-2F8DDEFC5054}" presName="hierChild3" presStyleCnt="0"/>
      <dgm:spPr/>
    </dgm:pt>
    <dgm:pt modelId="{B02CDC50-9B5D-415E-995D-E17211D26B63}" type="pres">
      <dgm:prSet presAssocID="{7AC3E4A7-7F27-4B2D-B284-47D75CF7471E}" presName="Name17" presStyleLbl="parChTrans1D3" presStyleIdx="1" presStyleCnt="2"/>
      <dgm:spPr/>
      <dgm:t>
        <a:bodyPr/>
        <a:lstStyle/>
        <a:p>
          <a:endParaRPr lang="ru-RU"/>
        </a:p>
      </dgm:t>
    </dgm:pt>
    <dgm:pt modelId="{A819E1F1-41C8-4E1F-A75B-76776A606799}" type="pres">
      <dgm:prSet presAssocID="{7C15FE8D-A654-4D2C-AB17-596E6D0C71F0}" presName="hierRoot3" presStyleCnt="0"/>
      <dgm:spPr/>
    </dgm:pt>
    <dgm:pt modelId="{4AB602BE-D9BA-42FA-80CE-26275007C20E}" type="pres">
      <dgm:prSet presAssocID="{7C15FE8D-A654-4D2C-AB17-596E6D0C71F0}" presName="composite3" presStyleCnt="0"/>
      <dgm:spPr/>
    </dgm:pt>
    <dgm:pt modelId="{D6AD0212-B2A8-49FF-9DA0-86BECB0BE5B5}" type="pres">
      <dgm:prSet presAssocID="{7C15FE8D-A654-4D2C-AB17-596E6D0C71F0}" presName="background3" presStyleLbl="node3" presStyleIdx="1" presStyleCnt="2"/>
      <dgm:spPr/>
    </dgm:pt>
    <dgm:pt modelId="{63B34851-5A6A-4EB6-8B43-0A148DB43AD5}" type="pres">
      <dgm:prSet presAssocID="{7C15FE8D-A654-4D2C-AB17-596E6D0C71F0}" presName="text3" presStyleLbl="fgAcc3" presStyleIdx="1" presStyleCnt="2" custScaleX="272872" custScaleY="170671" custLinFactNeighborX="76116" custLinFactNeighborY="9668">
        <dgm:presLayoutVars>
          <dgm:chPref val="3"/>
        </dgm:presLayoutVars>
      </dgm:prSet>
      <dgm:spPr/>
      <dgm:t>
        <a:bodyPr/>
        <a:lstStyle/>
        <a:p>
          <a:endParaRPr lang="ru-RU"/>
        </a:p>
      </dgm:t>
    </dgm:pt>
    <dgm:pt modelId="{AA5BBACC-7D06-4EC5-9904-6A16C9BCB9DA}" type="pres">
      <dgm:prSet presAssocID="{7C15FE8D-A654-4D2C-AB17-596E6D0C71F0}" presName="hierChild4" presStyleCnt="0"/>
      <dgm:spPr/>
    </dgm:pt>
    <dgm:pt modelId="{EE8E8962-619B-4375-BA21-A0A46C69CB1A}" type="pres">
      <dgm:prSet presAssocID="{47A7ED1A-3495-490C-BF42-4C5D511CE743}" presName="Name23" presStyleLbl="parChTrans1D4" presStyleIdx="1" presStyleCnt="2"/>
      <dgm:spPr/>
      <dgm:t>
        <a:bodyPr/>
        <a:lstStyle/>
        <a:p>
          <a:endParaRPr lang="ru-RU"/>
        </a:p>
      </dgm:t>
    </dgm:pt>
    <dgm:pt modelId="{FC8CE850-95AE-4841-A0CD-A843C2857E35}" type="pres">
      <dgm:prSet presAssocID="{93537709-23CC-47F7-ACF2-4337B353C202}" presName="hierRoot4" presStyleCnt="0"/>
      <dgm:spPr/>
    </dgm:pt>
    <dgm:pt modelId="{58972EFE-16B5-46CB-8C49-700529BB5C50}" type="pres">
      <dgm:prSet presAssocID="{93537709-23CC-47F7-ACF2-4337B353C202}" presName="composite4" presStyleCnt="0"/>
      <dgm:spPr/>
    </dgm:pt>
    <dgm:pt modelId="{34F0F428-19A8-41C7-BA97-BA5A154A20D7}" type="pres">
      <dgm:prSet presAssocID="{93537709-23CC-47F7-ACF2-4337B353C202}" presName="background4" presStyleLbl="node4" presStyleIdx="1" presStyleCnt="2"/>
      <dgm:spPr/>
    </dgm:pt>
    <dgm:pt modelId="{D60F1B91-8DB8-4D61-9C1A-3DBC5B5C00D1}" type="pres">
      <dgm:prSet presAssocID="{93537709-23CC-47F7-ACF2-4337B353C202}" presName="text4" presStyleLbl="fgAcc4" presStyleIdx="1" presStyleCnt="2" custScaleX="241135" custLinFactNeighborX="54452" custLinFactNeighborY="12622">
        <dgm:presLayoutVars>
          <dgm:chPref val="3"/>
        </dgm:presLayoutVars>
      </dgm:prSet>
      <dgm:spPr/>
      <dgm:t>
        <a:bodyPr/>
        <a:lstStyle/>
        <a:p>
          <a:endParaRPr lang="ru-RU"/>
        </a:p>
      </dgm:t>
    </dgm:pt>
    <dgm:pt modelId="{66A9C789-E1FD-415F-974D-78C49AF12E31}" type="pres">
      <dgm:prSet presAssocID="{93537709-23CC-47F7-ACF2-4337B353C202}" presName="hierChild5" presStyleCnt="0"/>
      <dgm:spPr/>
    </dgm:pt>
  </dgm:ptLst>
  <dgm:cxnLst>
    <dgm:cxn modelId="{DE7E2671-1D71-43D0-88F7-777C82523198}" type="presOf" srcId="{D4D5D9FA-B367-430E-9E4F-D2FB38129D53}" destId="{5F498090-1A4E-4C1F-BE9A-D7C6ADC4868C}" srcOrd="0" destOrd="0" presId="urn:microsoft.com/office/officeart/2005/8/layout/hierarchy1"/>
    <dgm:cxn modelId="{167B69CD-62C8-4B8E-A46F-D5C7E73F8591}" type="presOf" srcId="{087B67A8-6114-456F-BBE5-0B1509777831}" destId="{28113AA1-B78D-43F3-BC99-2C800E0E1DBE}" srcOrd="0" destOrd="0" presId="urn:microsoft.com/office/officeart/2005/8/layout/hierarchy1"/>
    <dgm:cxn modelId="{63E86A48-2907-4155-A72B-0B0415616BBB}" type="presOf" srcId="{D89813C8-36C3-4902-92DA-6ABD3855BD76}" destId="{8F728BC6-C8C1-439F-93BE-8BFF69CD5D35}" srcOrd="0" destOrd="0" presId="urn:microsoft.com/office/officeart/2005/8/layout/hierarchy1"/>
    <dgm:cxn modelId="{DB43B6E6-B5D8-4455-A323-357ADFB1B61B}" type="presOf" srcId="{71A56712-9CF6-479F-AD74-11C035363ACD}" destId="{AEB03756-3445-489A-93B2-A3E4575BA013}" srcOrd="0" destOrd="0" presId="urn:microsoft.com/office/officeart/2005/8/layout/hierarchy1"/>
    <dgm:cxn modelId="{72A9D62A-44BF-4599-A2B5-5A1CFF257DA6}" srcId="{7C15FE8D-A654-4D2C-AB17-596E6D0C71F0}" destId="{93537709-23CC-47F7-ACF2-4337B353C202}" srcOrd="0" destOrd="0" parTransId="{47A7ED1A-3495-490C-BF42-4C5D511CE743}" sibTransId="{1C9F1CB8-A100-4D51-A011-41472A43F613}"/>
    <dgm:cxn modelId="{29453076-2EC7-403B-A770-56A8E2D82554}" type="presOf" srcId="{7C15FE8D-A654-4D2C-AB17-596E6D0C71F0}" destId="{63B34851-5A6A-4EB6-8B43-0A148DB43AD5}" srcOrd="0" destOrd="0" presId="urn:microsoft.com/office/officeart/2005/8/layout/hierarchy1"/>
    <dgm:cxn modelId="{71FA6A15-36BA-4518-B4BA-E20F920B04A2}" type="presOf" srcId="{DBCC9E34-F90E-41E2-9CEA-2409E02A29FA}" destId="{62737DE8-CC69-47E6-886C-910E7880326D}" srcOrd="0" destOrd="0" presId="urn:microsoft.com/office/officeart/2005/8/layout/hierarchy1"/>
    <dgm:cxn modelId="{847EE3AB-3359-4C03-8185-886235473892}" type="presOf" srcId="{659609FC-14E6-4693-B479-6E1EC74044DF}" destId="{45FFBC97-8BFF-4585-A013-67DD758D44EE}" srcOrd="0" destOrd="0" presId="urn:microsoft.com/office/officeart/2005/8/layout/hierarchy1"/>
    <dgm:cxn modelId="{12412FA7-8A59-45FB-AAB5-D3CF2B4C0EBE}" srcId="{A6A36D98-B186-49DA-A354-2F8DDEFC5054}" destId="{7C15FE8D-A654-4D2C-AB17-596E6D0C71F0}" srcOrd="0" destOrd="0" parTransId="{7AC3E4A7-7F27-4B2D-B284-47D75CF7471E}" sibTransId="{4448D286-91EE-4B59-8028-FADA518601AF}"/>
    <dgm:cxn modelId="{F7B91709-5235-4139-8569-32209D41AE05}" type="presOf" srcId="{35A19B03-EDEC-497F-B49D-7CAA507443C8}" destId="{A59BB1F2-85C4-4E97-A01A-A388682C29AB}" srcOrd="0" destOrd="0" presId="urn:microsoft.com/office/officeart/2005/8/layout/hierarchy1"/>
    <dgm:cxn modelId="{9B0BACF5-16BD-4670-9D01-36C8E9011B85}" type="presOf" srcId="{93537709-23CC-47F7-ACF2-4337B353C202}" destId="{D60F1B91-8DB8-4D61-9C1A-3DBC5B5C00D1}" srcOrd="0" destOrd="0" presId="urn:microsoft.com/office/officeart/2005/8/layout/hierarchy1"/>
    <dgm:cxn modelId="{B6124675-A643-4972-883F-25DBE4DCA78A}" type="presOf" srcId="{983A45B2-2BDF-4062-ACCE-AD3F4BE61B6A}" destId="{B9F56DEB-BF7E-4A97-96C3-1A347D137637}" srcOrd="0" destOrd="0" presId="urn:microsoft.com/office/officeart/2005/8/layout/hierarchy1"/>
    <dgm:cxn modelId="{692BB331-2B82-4DF1-ADB7-ED4A5E19F3DB}" srcId="{087B67A8-6114-456F-BBE5-0B1509777831}" destId="{A6A36D98-B186-49DA-A354-2F8DDEFC5054}" srcOrd="1" destOrd="0" parTransId="{D89813C8-36C3-4902-92DA-6ABD3855BD76}" sibTransId="{51273293-645E-4383-8D62-CBF12CEC5725}"/>
    <dgm:cxn modelId="{3E84F20D-2521-464A-A67B-515759A07792}" type="presOf" srcId="{47A7ED1A-3495-490C-BF42-4C5D511CE743}" destId="{EE8E8962-619B-4375-BA21-A0A46C69CB1A}" srcOrd="0" destOrd="0" presId="urn:microsoft.com/office/officeart/2005/8/layout/hierarchy1"/>
    <dgm:cxn modelId="{A26BF035-1C11-47C1-9A19-2C3CC937000B}" type="presOf" srcId="{A6A36D98-B186-49DA-A354-2F8DDEFC5054}" destId="{4BF8D4C1-49F0-4072-94F4-48E36A6F2A90}" srcOrd="0" destOrd="0" presId="urn:microsoft.com/office/officeart/2005/8/layout/hierarchy1"/>
    <dgm:cxn modelId="{A0EBD1E6-ABAB-4533-B2CB-DFD039029950}" srcId="{087B67A8-6114-456F-BBE5-0B1509777831}" destId="{D4D5D9FA-B367-430E-9E4F-D2FB38129D53}" srcOrd="0" destOrd="0" parTransId="{983A45B2-2BDF-4062-ACCE-AD3F4BE61B6A}" sibTransId="{5A8EADBC-076D-46E4-9C9F-C4B2D174AA63}"/>
    <dgm:cxn modelId="{D0286E1B-9381-49DA-946D-2AF7687691CA}" srcId="{71A56712-9CF6-479F-AD74-11C035363ACD}" destId="{DBCC9E34-F90E-41E2-9CEA-2409E02A29FA}" srcOrd="0" destOrd="0" parTransId="{659609FC-14E6-4693-B479-6E1EC74044DF}" sibTransId="{BE961E7C-EEA3-451F-854D-33F32E95DC73}"/>
    <dgm:cxn modelId="{5042CDF1-ABA7-4DE8-81E3-6F246EDA873E}" type="presOf" srcId="{7AC3E4A7-7F27-4B2D-B284-47D75CF7471E}" destId="{B02CDC50-9B5D-415E-995D-E17211D26B63}" srcOrd="0" destOrd="0" presId="urn:microsoft.com/office/officeart/2005/8/layout/hierarchy1"/>
    <dgm:cxn modelId="{9C9ECAE1-4014-4E7B-BE27-EF45624ECA14}" srcId="{D4D5D9FA-B367-430E-9E4F-D2FB38129D53}" destId="{71A56712-9CF6-479F-AD74-11C035363ACD}" srcOrd="0" destOrd="0" parTransId="{4875FA6F-AD21-4AAA-A327-8BD17C314BDE}" sibTransId="{5ABAA9CC-AE22-4F2A-AF9E-056BCF7E9E43}"/>
    <dgm:cxn modelId="{3F90E864-ABBC-4984-B597-C2E64F100E9B}" srcId="{35A19B03-EDEC-497F-B49D-7CAA507443C8}" destId="{087B67A8-6114-456F-BBE5-0B1509777831}" srcOrd="0" destOrd="0" parTransId="{B538B293-2388-42D8-93A4-5CA14A421404}" sibTransId="{A404FC66-F801-482E-BB98-EED4FFE46494}"/>
    <dgm:cxn modelId="{B3683270-F655-4335-9810-C9D9E01213DB}" type="presOf" srcId="{4875FA6F-AD21-4AAA-A327-8BD17C314BDE}" destId="{1FCB8333-535F-4D48-BDBC-E1EDCFD67CE7}" srcOrd="0" destOrd="0" presId="urn:microsoft.com/office/officeart/2005/8/layout/hierarchy1"/>
    <dgm:cxn modelId="{73C49CB6-57E7-4882-9D55-984E629E3F2E}" type="presParOf" srcId="{A59BB1F2-85C4-4E97-A01A-A388682C29AB}" destId="{4139BAF0-DA40-4FA3-8CAA-0CAB6414ED7D}" srcOrd="0" destOrd="0" presId="urn:microsoft.com/office/officeart/2005/8/layout/hierarchy1"/>
    <dgm:cxn modelId="{E536CB9F-0F26-4B91-9F42-3EA7CA216488}" type="presParOf" srcId="{4139BAF0-DA40-4FA3-8CAA-0CAB6414ED7D}" destId="{CC2B7E1E-FE6D-4E56-AEEC-7BE66A43FEE8}" srcOrd="0" destOrd="0" presId="urn:microsoft.com/office/officeart/2005/8/layout/hierarchy1"/>
    <dgm:cxn modelId="{9084E6DF-5BE6-4D92-BC61-CBA450A3D30A}" type="presParOf" srcId="{CC2B7E1E-FE6D-4E56-AEEC-7BE66A43FEE8}" destId="{8B733973-5352-44F9-90EA-C0EE017AF6AB}" srcOrd="0" destOrd="0" presId="urn:microsoft.com/office/officeart/2005/8/layout/hierarchy1"/>
    <dgm:cxn modelId="{B357A259-9D57-40D6-A0FF-9B49018A900B}" type="presParOf" srcId="{CC2B7E1E-FE6D-4E56-AEEC-7BE66A43FEE8}" destId="{28113AA1-B78D-43F3-BC99-2C800E0E1DBE}" srcOrd="1" destOrd="0" presId="urn:microsoft.com/office/officeart/2005/8/layout/hierarchy1"/>
    <dgm:cxn modelId="{90343BDD-7AEE-4FA6-99B9-8167C71568B1}" type="presParOf" srcId="{4139BAF0-DA40-4FA3-8CAA-0CAB6414ED7D}" destId="{5BE06F5A-20E1-40C7-8486-A15DFA215953}" srcOrd="1" destOrd="0" presId="urn:microsoft.com/office/officeart/2005/8/layout/hierarchy1"/>
    <dgm:cxn modelId="{35242D35-CE01-46A8-88AB-EF9F1602C4F5}" type="presParOf" srcId="{5BE06F5A-20E1-40C7-8486-A15DFA215953}" destId="{B9F56DEB-BF7E-4A97-96C3-1A347D137637}" srcOrd="0" destOrd="0" presId="urn:microsoft.com/office/officeart/2005/8/layout/hierarchy1"/>
    <dgm:cxn modelId="{CB45C411-41DF-4022-AADD-B0000701D38D}" type="presParOf" srcId="{5BE06F5A-20E1-40C7-8486-A15DFA215953}" destId="{28F3EB2B-0C61-4BCC-A49E-A9D2E08BE300}" srcOrd="1" destOrd="0" presId="urn:microsoft.com/office/officeart/2005/8/layout/hierarchy1"/>
    <dgm:cxn modelId="{7FA18A17-3B72-464E-B786-8AECAC4B4976}" type="presParOf" srcId="{28F3EB2B-0C61-4BCC-A49E-A9D2E08BE300}" destId="{C1073F06-C2E0-43D5-BE3C-DFBFBF89E420}" srcOrd="0" destOrd="0" presId="urn:microsoft.com/office/officeart/2005/8/layout/hierarchy1"/>
    <dgm:cxn modelId="{BE58D303-E9B7-4423-BC56-3504228EB681}" type="presParOf" srcId="{C1073F06-C2E0-43D5-BE3C-DFBFBF89E420}" destId="{72757C27-F7F8-4402-93AB-B348C3A4C1D4}" srcOrd="0" destOrd="0" presId="urn:microsoft.com/office/officeart/2005/8/layout/hierarchy1"/>
    <dgm:cxn modelId="{2265A7A5-8110-4FC0-981F-3E1A65F59308}" type="presParOf" srcId="{C1073F06-C2E0-43D5-BE3C-DFBFBF89E420}" destId="{5F498090-1A4E-4C1F-BE9A-D7C6ADC4868C}" srcOrd="1" destOrd="0" presId="urn:microsoft.com/office/officeart/2005/8/layout/hierarchy1"/>
    <dgm:cxn modelId="{D2EDE7A4-FB98-47E5-9D83-456E413A5D6D}" type="presParOf" srcId="{28F3EB2B-0C61-4BCC-A49E-A9D2E08BE300}" destId="{FA44E858-63A7-4565-B87D-3F8098A1A59B}" srcOrd="1" destOrd="0" presId="urn:microsoft.com/office/officeart/2005/8/layout/hierarchy1"/>
    <dgm:cxn modelId="{CEDD463B-1261-4AEE-B0CE-184643F75004}" type="presParOf" srcId="{FA44E858-63A7-4565-B87D-3F8098A1A59B}" destId="{1FCB8333-535F-4D48-BDBC-E1EDCFD67CE7}" srcOrd="0" destOrd="0" presId="urn:microsoft.com/office/officeart/2005/8/layout/hierarchy1"/>
    <dgm:cxn modelId="{D3F14A93-3422-4F37-90CF-A1867E7A696D}" type="presParOf" srcId="{FA44E858-63A7-4565-B87D-3F8098A1A59B}" destId="{E0F51B58-9530-4B5B-8D1E-B775C1CBA4D3}" srcOrd="1" destOrd="0" presId="urn:microsoft.com/office/officeart/2005/8/layout/hierarchy1"/>
    <dgm:cxn modelId="{5D46BC45-7CE6-4688-B362-A84D8AEC6B4F}" type="presParOf" srcId="{E0F51B58-9530-4B5B-8D1E-B775C1CBA4D3}" destId="{727BEEBA-EB53-43B9-9219-FF8BC56AF80D}" srcOrd="0" destOrd="0" presId="urn:microsoft.com/office/officeart/2005/8/layout/hierarchy1"/>
    <dgm:cxn modelId="{25C134FC-B825-4CC8-9A1B-6FD87AC78E21}" type="presParOf" srcId="{727BEEBA-EB53-43B9-9219-FF8BC56AF80D}" destId="{E711F543-482D-4633-9FC9-65A60E4FA612}" srcOrd="0" destOrd="0" presId="urn:microsoft.com/office/officeart/2005/8/layout/hierarchy1"/>
    <dgm:cxn modelId="{99D0600C-E7AF-4C2B-BDFE-D828E4F4EDFF}" type="presParOf" srcId="{727BEEBA-EB53-43B9-9219-FF8BC56AF80D}" destId="{AEB03756-3445-489A-93B2-A3E4575BA013}" srcOrd="1" destOrd="0" presId="urn:microsoft.com/office/officeart/2005/8/layout/hierarchy1"/>
    <dgm:cxn modelId="{6990E7AD-D16E-4AE9-949E-9293ABD6A0D8}" type="presParOf" srcId="{E0F51B58-9530-4B5B-8D1E-B775C1CBA4D3}" destId="{74CD7FAD-8B77-40AC-A094-D31ACDF5A535}" srcOrd="1" destOrd="0" presId="urn:microsoft.com/office/officeart/2005/8/layout/hierarchy1"/>
    <dgm:cxn modelId="{113ED2AA-F167-4902-A57D-567E912C49A7}" type="presParOf" srcId="{74CD7FAD-8B77-40AC-A094-D31ACDF5A535}" destId="{45FFBC97-8BFF-4585-A013-67DD758D44EE}" srcOrd="0" destOrd="0" presId="urn:microsoft.com/office/officeart/2005/8/layout/hierarchy1"/>
    <dgm:cxn modelId="{5BFFC3D0-C595-428F-A2E6-1CFC179698EB}" type="presParOf" srcId="{74CD7FAD-8B77-40AC-A094-D31ACDF5A535}" destId="{F87151A9-E098-418D-BCDF-DFF2E16F7F2A}" srcOrd="1" destOrd="0" presId="urn:microsoft.com/office/officeart/2005/8/layout/hierarchy1"/>
    <dgm:cxn modelId="{ECF5CA4B-E2CB-4694-8303-F2DCC716D7D4}" type="presParOf" srcId="{F87151A9-E098-418D-BCDF-DFF2E16F7F2A}" destId="{99C512AA-3ADC-4015-853C-4C3469B0957A}" srcOrd="0" destOrd="0" presId="urn:microsoft.com/office/officeart/2005/8/layout/hierarchy1"/>
    <dgm:cxn modelId="{0D445593-D09E-4126-8FC0-08D39015895C}" type="presParOf" srcId="{99C512AA-3ADC-4015-853C-4C3469B0957A}" destId="{40450236-D171-4684-87A8-D0C8107A1E0C}" srcOrd="0" destOrd="0" presId="urn:microsoft.com/office/officeart/2005/8/layout/hierarchy1"/>
    <dgm:cxn modelId="{11C93A5E-0059-4115-B2B3-FDCF16A3947E}" type="presParOf" srcId="{99C512AA-3ADC-4015-853C-4C3469B0957A}" destId="{62737DE8-CC69-47E6-886C-910E7880326D}" srcOrd="1" destOrd="0" presId="urn:microsoft.com/office/officeart/2005/8/layout/hierarchy1"/>
    <dgm:cxn modelId="{792497EB-8BE8-49FC-8BD2-8CDC1ED83A42}" type="presParOf" srcId="{F87151A9-E098-418D-BCDF-DFF2E16F7F2A}" destId="{93432CE9-F63F-418E-BA0D-7C4972ABC98B}" srcOrd="1" destOrd="0" presId="urn:microsoft.com/office/officeart/2005/8/layout/hierarchy1"/>
    <dgm:cxn modelId="{627F0B77-B412-4FA1-917B-6716BC6E8B70}" type="presParOf" srcId="{5BE06F5A-20E1-40C7-8486-A15DFA215953}" destId="{8F728BC6-C8C1-439F-93BE-8BFF69CD5D35}" srcOrd="2" destOrd="0" presId="urn:microsoft.com/office/officeart/2005/8/layout/hierarchy1"/>
    <dgm:cxn modelId="{E1F3081E-C72C-445E-8643-AA5E4C586346}" type="presParOf" srcId="{5BE06F5A-20E1-40C7-8486-A15DFA215953}" destId="{5D8E59F1-3ECD-4D37-9563-28AFEFD8F59B}" srcOrd="3" destOrd="0" presId="urn:microsoft.com/office/officeart/2005/8/layout/hierarchy1"/>
    <dgm:cxn modelId="{9D3652B0-B7B3-45A4-A60D-07F4BB25D25F}" type="presParOf" srcId="{5D8E59F1-3ECD-4D37-9563-28AFEFD8F59B}" destId="{4D9BEDA9-36F1-4A1B-BA20-976F4BC767C1}" srcOrd="0" destOrd="0" presId="urn:microsoft.com/office/officeart/2005/8/layout/hierarchy1"/>
    <dgm:cxn modelId="{5164A7EC-8142-46FB-9650-5A1B2A352D0E}" type="presParOf" srcId="{4D9BEDA9-36F1-4A1B-BA20-976F4BC767C1}" destId="{71C6BB2E-3FAD-4FE9-8330-D1E45F42FDB1}" srcOrd="0" destOrd="0" presId="urn:microsoft.com/office/officeart/2005/8/layout/hierarchy1"/>
    <dgm:cxn modelId="{11077FFB-028A-4306-994F-BC729111BA4B}" type="presParOf" srcId="{4D9BEDA9-36F1-4A1B-BA20-976F4BC767C1}" destId="{4BF8D4C1-49F0-4072-94F4-48E36A6F2A90}" srcOrd="1" destOrd="0" presId="urn:microsoft.com/office/officeart/2005/8/layout/hierarchy1"/>
    <dgm:cxn modelId="{740010AB-6AC5-4CEE-8F26-F4498446F4C4}" type="presParOf" srcId="{5D8E59F1-3ECD-4D37-9563-28AFEFD8F59B}" destId="{25E2FD59-6587-444A-BC0D-D87397EE7461}" srcOrd="1" destOrd="0" presId="urn:microsoft.com/office/officeart/2005/8/layout/hierarchy1"/>
    <dgm:cxn modelId="{4E1C60A8-10E1-48B0-B2C1-81E11C49BA87}" type="presParOf" srcId="{25E2FD59-6587-444A-BC0D-D87397EE7461}" destId="{B02CDC50-9B5D-415E-995D-E17211D26B63}" srcOrd="0" destOrd="0" presId="urn:microsoft.com/office/officeart/2005/8/layout/hierarchy1"/>
    <dgm:cxn modelId="{F2941B88-3F5C-4EF6-AC64-C535AF0C5934}" type="presParOf" srcId="{25E2FD59-6587-444A-BC0D-D87397EE7461}" destId="{A819E1F1-41C8-4E1F-A75B-76776A606799}" srcOrd="1" destOrd="0" presId="urn:microsoft.com/office/officeart/2005/8/layout/hierarchy1"/>
    <dgm:cxn modelId="{44EB8C2E-8902-49C6-8C99-47A5AFDB8E8A}" type="presParOf" srcId="{A819E1F1-41C8-4E1F-A75B-76776A606799}" destId="{4AB602BE-D9BA-42FA-80CE-26275007C20E}" srcOrd="0" destOrd="0" presId="urn:microsoft.com/office/officeart/2005/8/layout/hierarchy1"/>
    <dgm:cxn modelId="{28A176DB-2C19-4AAB-AE04-3A9FF30DB6A3}" type="presParOf" srcId="{4AB602BE-D9BA-42FA-80CE-26275007C20E}" destId="{D6AD0212-B2A8-49FF-9DA0-86BECB0BE5B5}" srcOrd="0" destOrd="0" presId="urn:microsoft.com/office/officeart/2005/8/layout/hierarchy1"/>
    <dgm:cxn modelId="{DA357937-837D-48BA-BAD1-A98349A0564E}" type="presParOf" srcId="{4AB602BE-D9BA-42FA-80CE-26275007C20E}" destId="{63B34851-5A6A-4EB6-8B43-0A148DB43AD5}" srcOrd="1" destOrd="0" presId="urn:microsoft.com/office/officeart/2005/8/layout/hierarchy1"/>
    <dgm:cxn modelId="{598A7261-05E5-4F75-BA1B-0076F2B42E7E}" type="presParOf" srcId="{A819E1F1-41C8-4E1F-A75B-76776A606799}" destId="{AA5BBACC-7D06-4EC5-9904-6A16C9BCB9DA}" srcOrd="1" destOrd="0" presId="urn:microsoft.com/office/officeart/2005/8/layout/hierarchy1"/>
    <dgm:cxn modelId="{68232192-4394-40DD-83BF-7A8AD17F420E}" type="presParOf" srcId="{AA5BBACC-7D06-4EC5-9904-6A16C9BCB9DA}" destId="{EE8E8962-619B-4375-BA21-A0A46C69CB1A}" srcOrd="0" destOrd="0" presId="urn:microsoft.com/office/officeart/2005/8/layout/hierarchy1"/>
    <dgm:cxn modelId="{DB12EA90-39E4-4D1C-B463-D38826AE6988}" type="presParOf" srcId="{AA5BBACC-7D06-4EC5-9904-6A16C9BCB9DA}" destId="{FC8CE850-95AE-4841-A0CD-A843C2857E35}" srcOrd="1" destOrd="0" presId="urn:microsoft.com/office/officeart/2005/8/layout/hierarchy1"/>
    <dgm:cxn modelId="{25C0961C-4334-4E9F-A63E-8CB9C4D74EF5}" type="presParOf" srcId="{FC8CE850-95AE-4841-A0CD-A843C2857E35}" destId="{58972EFE-16B5-46CB-8C49-700529BB5C50}" srcOrd="0" destOrd="0" presId="urn:microsoft.com/office/officeart/2005/8/layout/hierarchy1"/>
    <dgm:cxn modelId="{30259115-74B1-4C25-94F5-30B42A422925}" type="presParOf" srcId="{58972EFE-16B5-46CB-8C49-700529BB5C50}" destId="{34F0F428-19A8-41C7-BA97-BA5A154A20D7}" srcOrd="0" destOrd="0" presId="urn:microsoft.com/office/officeart/2005/8/layout/hierarchy1"/>
    <dgm:cxn modelId="{B886C27B-E625-48EB-9505-02956D871C67}" type="presParOf" srcId="{58972EFE-16B5-46CB-8C49-700529BB5C50}" destId="{D60F1B91-8DB8-4D61-9C1A-3DBC5B5C00D1}" srcOrd="1" destOrd="0" presId="urn:microsoft.com/office/officeart/2005/8/layout/hierarchy1"/>
    <dgm:cxn modelId="{ABC92B94-43B1-40D9-8D62-A64A435E1B8C}" type="presParOf" srcId="{FC8CE850-95AE-4841-A0CD-A843C2857E35}" destId="{66A9C789-E1FD-415F-974D-78C49AF12E31}" srcOrd="1" destOrd="0" presId="urn:microsoft.com/office/officeart/2005/8/layout/hierarchy1"/>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13F5EED-4A49-44F2-8C3B-AE46F61F9E44}"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ru-RU"/>
        </a:p>
      </dgm:t>
    </dgm:pt>
    <dgm:pt modelId="{F33452EB-A5FF-45E8-A15D-DC7EF36D5C17}">
      <dgm:prSet phldrT="[Текст]"/>
      <dgm:spPr/>
      <dgm:t>
        <a:bodyPr/>
        <a:lstStyle/>
        <a:p>
          <a:r>
            <a:rPr lang="ru-RU" dirty="0" smtClean="0"/>
            <a:t>Пиво</a:t>
          </a:r>
          <a:endParaRPr lang="ru-RU" dirty="0"/>
        </a:p>
      </dgm:t>
    </dgm:pt>
    <dgm:pt modelId="{98A9A2E2-E3EA-45A9-9E7C-74D8C53AF08E}" type="parTrans" cxnId="{B062A5D3-EEDA-40B6-8548-483C0FAE54BF}">
      <dgm:prSet/>
      <dgm:spPr/>
      <dgm:t>
        <a:bodyPr/>
        <a:lstStyle/>
        <a:p>
          <a:endParaRPr lang="ru-RU"/>
        </a:p>
      </dgm:t>
    </dgm:pt>
    <dgm:pt modelId="{68FEF0A0-45F6-44DA-9918-F58C510A09D0}" type="sibTrans" cxnId="{B062A5D3-EEDA-40B6-8548-483C0FAE54BF}">
      <dgm:prSet/>
      <dgm:spPr/>
      <dgm:t>
        <a:bodyPr/>
        <a:lstStyle/>
        <a:p>
          <a:endParaRPr lang="ru-RU"/>
        </a:p>
      </dgm:t>
    </dgm:pt>
    <dgm:pt modelId="{7D57198B-9849-4DAE-A358-4800B710ADED}" type="asst">
      <dgm:prSet phldrT="[Текст]"/>
      <dgm:spPr/>
      <dgm:t>
        <a:bodyPr/>
        <a:lstStyle/>
        <a:p>
          <a:r>
            <a:rPr lang="ru-RU" dirty="0" smtClean="0"/>
            <a:t>«Бычье сердце»</a:t>
          </a:r>
          <a:endParaRPr lang="ru-RU" dirty="0"/>
        </a:p>
      </dgm:t>
    </dgm:pt>
    <dgm:pt modelId="{3FCF348E-CEDC-47C1-A496-2E0E1445FD6F}" type="parTrans" cxnId="{477AB163-E24C-4B52-8B3E-4D6F2B52EE1D}">
      <dgm:prSet/>
      <dgm:spPr/>
      <dgm:t>
        <a:bodyPr/>
        <a:lstStyle/>
        <a:p>
          <a:endParaRPr lang="ru-RU"/>
        </a:p>
      </dgm:t>
    </dgm:pt>
    <dgm:pt modelId="{1828293E-EA99-4431-A5EB-B54A342E7B79}" type="sibTrans" cxnId="{477AB163-E24C-4B52-8B3E-4D6F2B52EE1D}">
      <dgm:prSet/>
      <dgm:spPr/>
      <dgm:t>
        <a:bodyPr/>
        <a:lstStyle/>
        <a:p>
          <a:endParaRPr lang="ru-RU"/>
        </a:p>
      </dgm:t>
    </dgm:pt>
    <dgm:pt modelId="{C6ED1EA2-DDF4-4641-B32A-608D1EE3CD1A}">
      <dgm:prSet phldrT="[Текст]"/>
      <dgm:spPr/>
      <dgm:t>
        <a:bodyPr/>
        <a:lstStyle/>
        <a:p>
          <a:r>
            <a:rPr lang="ru-RU" dirty="0" smtClean="0"/>
            <a:t> алкоголь</a:t>
          </a:r>
          <a:endParaRPr lang="ru-RU" dirty="0"/>
        </a:p>
      </dgm:t>
    </dgm:pt>
    <dgm:pt modelId="{9E92290E-959E-494E-BD22-5C13893E29E9}" type="parTrans" cxnId="{E2464BA5-CD7E-49DE-BD6E-A62786BECE35}">
      <dgm:prSet/>
      <dgm:spPr/>
      <dgm:t>
        <a:bodyPr/>
        <a:lstStyle/>
        <a:p>
          <a:endParaRPr lang="ru-RU"/>
        </a:p>
      </dgm:t>
    </dgm:pt>
    <dgm:pt modelId="{EC34EF73-518F-422F-9D59-8C2A332BCC8C}" type="sibTrans" cxnId="{E2464BA5-CD7E-49DE-BD6E-A62786BECE35}">
      <dgm:prSet/>
      <dgm:spPr/>
      <dgm:t>
        <a:bodyPr/>
        <a:lstStyle/>
        <a:p>
          <a:endParaRPr lang="ru-RU"/>
        </a:p>
      </dgm:t>
    </dgm:pt>
    <dgm:pt modelId="{0D0B2EAA-0FF3-4E65-BE40-7A3F56B071E1}">
      <dgm:prSet phldrT="[Текст]"/>
      <dgm:spPr/>
      <dgm:t>
        <a:bodyPr/>
        <a:lstStyle/>
        <a:p>
          <a:r>
            <a:rPr lang="ru-RU" dirty="0" smtClean="0"/>
            <a:t>Формирование зависимости</a:t>
          </a:r>
          <a:endParaRPr lang="ru-RU" dirty="0"/>
        </a:p>
      </dgm:t>
    </dgm:pt>
    <dgm:pt modelId="{C1064B26-1A79-4DB7-9301-A1CBC3068F81}" type="parTrans" cxnId="{B3686BB2-DA73-4B49-A6A2-F9876BBAD2D2}">
      <dgm:prSet/>
      <dgm:spPr/>
      <dgm:t>
        <a:bodyPr/>
        <a:lstStyle/>
        <a:p>
          <a:endParaRPr lang="ru-RU"/>
        </a:p>
      </dgm:t>
    </dgm:pt>
    <dgm:pt modelId="{9BE49872-12F3-4D26-86EA-A307640A6456}" type="sibTrans" cxnId="{B3686BB2-DA73-4B49-A6A2-F9876BBAD2D2}">
      <dgm:prSet/>
      <dgm:spPr/>
      <dgm:t>
        <a:bodyPr/>
        <a:lstStyle/>
        <a:p>
          <a:endParaRPr lang="ru-RU"/>
        </a:p>
      </dgm:t>
    </dgm:pt>
    <dgm:pt modelId="{A43EDA1C-93D1-45CB-AA83-318683EA90BC}">
      <dgm:prSet phldrT="[Текст]"/>
      <dgm:spPr/>
      <dgm:t>
        <a:bodyPr/>
        <a:lstStyle/>
        <a:p>
          <a:r>
            <a:rPr lang="ru-RU" dirty="0" err="1" smtClean="0"/>
            <a:t>Фитоэстрогены</a:t>
          </a:r>
          <a:endParaRPr lang="ru-RU" dirty="0"/>
        </a:p>
      </dgm:t>
    </dgm:pt>
    <dgm:pt modelId="{D6C18A9A-A2C9-4B40-BCE5-0B1FD13BDFA3}" type="parTrans" cxnId="{F1D9471F-9D87-43A8-A673-5FD0F33DD5A7}">
      <dgm:prSet/>
      <dgm:spPr/>
      <dgm:t>
        <a:bodyPr/>
        <a:lstStyle/>
        <a:p>
          <a:endParaRPr lang="ru-RU"/>
        </a:p>
      </dgm:t>
    </dgm:pt>
    <dgm:pt modelId="{240D0A87-4DE9-49B6-9602-7FC2193166C9}" type="sibTrans" cxnId="{F1D9471F-9D87-43A8-A673-5FD0F33DD5A7}">
      <dgm:prSet/>
      <dgm:spPr/>
      <dgm:t>
        <a:bodyPr/>
        <a:lstStyle/>
        <a:p>
          <a:endParaRPr lang="ru-RU"/>
        </a:p>
      </dgm:t>
    </dgm:pt>
    <dgm:pt modelId="{A023A69A-2D04-4558-B9AC-8749F1C0FD6C}" type="pres">
      <dgm:prSet presAssocID="{713F5EED-4A49-44F2-8C3B-AE46F61F9E44}" presName="hierChild1" presStyleCnt="0">
        <dgm:presLayoutVars>
          <dgm:orgChart val="1"/>
          <dgm:chPref val="1"/>
          <dgm:dir/>
          <dgm:animOne val="branch"/>
          <dgm:animLvl val="lvl"/>
          <dgm:resizeHandles/>
        </dgm:presLayoutVars>
      </dgm:prSet>
      <dgm:spPr/>
    </dgm:pt>
    <dgm:pt modelId="{EA5849B2-ECFF-4413-BAA3-4924BCD988EF}" type="pres">
      <dgm:prSet presAssocID="{F33452EB-A5FF-45E8-A15D-DC7EF36D5C17}" presName="hierRoot1" presStyleCnt="0">
        <dgm:presLayoutVars>
          <dgm:hierBranch val="init"/>
        </dgm:presLayoutVars>
      </dgm:prSet>
      <dgm:spPr/>
    </dgm:pt>
    <dgm:pt modelId="{3E8DE5B8-0A40-4A14-A79A-B1EA82C58A50}" type="pres">
      <dgm:prSet presAssocID="{F33452EB-A5FF-45E8-A15D-DC7EF36D5C17}" presName="rootComposite1" presStyleCnt="0"/>
      <dgm:spPr/>
    </dgm:pt>
    <dgm:pt modelId="{E1B3C688-F10A-4723-A084-1A1E5EAD0C53}" type="pres">
      <dgm:prSet presAssocID="{F33452EB-A5FF-45E8-A15D-DC7EF36D5C17}" presName="rootText1" presStyleLbl="node0" presStyleIdx="0" presStyleCnt="1" custLinFactNeighborX="6700" custLinFactNeighborY="-8609">
        <dgm:presLayoutVars>
          <dgm:chPref val="3"/>
        </dgm:presLayoutVars>
      </dgm:prSet>
      <dgm:spPr/>
    </dgm:pt>
    <dgm:pt modelId="{44688705-72A3-4B7A-B422-D761CA3CA0F7}" type="pres">
      <dgm:prSet presAssocID="{F33452EB-A5FF-45E8-A15D-DC7EF36D5C17}" presName="rootConnector1" presStyleLbl="node1" presStyleIdx="0" presStyleCnt="0"/>
      <dgm:spPr/>
    </dgm:pt>
    <dgm:pt modelId="{50FF0F0E-8BF0-410C-85B7-2BDF637191F0}" type="pres">
      <dgm:prSet presAssocID="{F33452EB-A5FF-45E8-A15D-DC7EF36D5C17}" presName="hierChild2" presStyleCnt="0"/>
      <dgm:spPr/>
    </dgm:pt>
    <dgm:pt modelId="{C2424660-F0C6-40A7-9530-4A84023AE9FC}" type="pres">
      <dgm:prSet presAssocID="{9E92290E-959E-494E-BD22-5C13893E29E9}" presName="Name37" presStyleLbl="parChTrans1D2" presStyleIdx="0" presStyleCnt="4"/>
      <dgm:spPr/>
    </dgm:pt>
    <dgm:pt modelId="{80F266F1-BE5C-4571-B13D-4A4AC0F36DE8}" type="pres">
      <dgm:prSet presAssocID="{C6ED1EA2-DDF4-4641-B32A-608D1EE3CD1A}" presName="hierRoot2" presStyleCnt="0">
        <dgm:presLayoutVars>
          <dgm:hierBranch val="init"/>
        </dgm:presLayoutVars>
      </dgm:prSet>
      <dgm:spPr/>
    </dgm:pt>
    <dgm:pt modelId="{1B415414-6636-40D4-BC98-3D0EC5D0545C}" type="pres">
      <dgm:prSet presAssocID="{C6ED1EA2-DDF4-4641-B32A-608D1EE3CD1A}" presName="rootComposite" presStyleCnt="0"/>
      <dgm:spPr/>
    </dgm:pt>
    <dgm:pt modelId="{89A5ED84-F670-4122-AE8D-4EC314574065}" type="pres">
      <dgm:prSet presAssocID="{C6ED1EA2-DDF4-4641-B32A-608D1EE3CD1A}" presName="rootText" presStyleLbl="node2" presStyleIdx="0" presStyleCnt="3">
        <dgm:presLayoutVars>
          <dgm:chPref val="3"/>
        </dgm:presLayoutVars>
      </dgm:prSet>
      <dgm:spPr/>
      <dgm:t>
        <a:bodyPr/>
        <a:lstStyle/>
        <a:p>
          <a:endParaRPr lang="ru-RU"/>
        </a:p>
      </dgm:t>
    </dgm:pt>
    <dgm:pt modelId="{754C0F08-9634-47E1-A661-9E90B8F9071F}" type="pres">
      <dgm:prSet presAssocID="{C6ED1EA2-DDF4-4641-B32A-608D1EE3CD1A}" presName="rootConnector" presStyleLbl="node2" presStyleIdx="0" presStyleCnt="3"/>
      <dgm:spPr/>
    </dgm:pt>
    <dgm:pt modelId="{EC7371D7-D13B-4524-BA22-E0B4A69E2647}" type="pres">
      <dgm:prSet presAssocID="{C6ED1EA2-DDF4-4641-B32A-608D1EE3CD1A}" presName="hierChild4" presStyleCnt="0"/>
      <dgm:spPr/>
    </dgm:pt>
    <dgm:pt modelId="{E960DA43-4B56-4BCA-9904-D6A6549FBB39}" type="pres">
      <dgm:prSet presAssocID="{C6ED1EA2-DDF4-4641-B32A-608D1EE3CD1A}" presName="hierChild5" presStyleCnt="0"/>
      <dgm:spPr/>
    </dgm:pt>
    <dgm:pt modelId="{A3895B2D-5903-4C2F-AB2F-3E71D15D31F8}" type="pres">
      <dgm:prSet presAssocID="{C1064B26-1A79-4DB7-9301-A1CBC3068F81}" presName="Name37" presStyleLbl="parChTrans1D2" presStyleIdx="1" presStyleCnt="4"/>
      <dgm:spPr/>
    </dgm:pt>
    <dgm:pt modelId="{AA17CF14-7828-4A8D-BBBB-4893185CE70C}" type="pres">
      <dgm:prSet presAssocID="{0D0B2EAA-0FF3-4E65-BE40-7A3F56B071E1}" presName="hierRoot2" presStyleCnt="0">
        <dgm:presLayoutVars>
          <dgm:hierBranch val="init"/>
        </dgm:presLayoutVars>
      </dgm:prSet>
      <dgm:spPr/>
    </dgm:pt>
    <dgm:pt modelId="{0AD8C6DF-7421-46CA-9414-32A9196EB3EA}" type="pres">
      <dgm:prSet presAssocID="{0D0B2EAA-0FF3-4E65-BE40-7A3F56B071E1}" presName="rootComposite" presStyleCnt="0"/>
      <dgm:spPr/>
    </dgm:pt>
    <dgm:pt modelId="{AC57004C-B323-4FAD-A764-F5326AA9DF3D}" type="pres">
      <dgm:prSet presAssocID="{0D0B2EAA-0FF3-4E65-BE40-7A3F56B071E1}" presName="rootText" presStyleLbl="node2" presStyleIdx="1" presStyleCnt="3" custLinFactNeighborX="8870" custLinFactNeighborY="6144">
        <dgm:presLayoutVars>
          <dgm:chPref val="3"/>
        </dgm:presLayoutVars>
      </dgm:prSet>
      <dgm:spPr/>
      <dgm:t>
        <a:bodyPr/>
        <a:lstStyle/>
        <a:p>
          <a:endParaRPr lang="ru-RU"/>
        </a:p>
      </dgm:t>
    </dgm:pt>
    <dgm:pt modelId="{1F087B14-B2BF-416F-B527-D43536B8EDF8}" type="pres">
      <dgm:prSet presAssocID="{0D0B2EAA-0FF3-4E65-BE40-7A3F56B071E1}" presName="rootConnector" presStyleLbl="node2" presStyleIdx="1" presStyleCnt="3"/>
      <dgm:spPr/>
    </dgm:pt>
    <dgm:pt modelId="{45A9C8D7-A951-4217-B753-21B261FA6975}" type="pres">
      <dgm:prSet presAssocID="{0D0B2EAA-0FF3-4E65-BE40-7A3F56B071E1}" presName="hierChild4" presStyleCnt="0"/>
      <dgm:spPr/>
    </dgm:pt>
    <dgm:pt modelId="{00D62642-BBF3-4612-B633-9748CC5B9EB8}" type="pres">
      <dgm:prSet presAssocID="{0D0B2EAA-0FF3-4E65-BE40-7A3F56B071E1}" presName="hierChild5" presStyleCnt="0"/>
      <dgm:spPr/>
    </dgm:pt>
    <dgm:pt modelId="{D3C78113-FC13-4171-9984-1C66A6ECC3F6}" type="pres">
      <dgm:prSet presAssocID="{D6C18A9A-A2C9-4B40-BCE5-0B1FD13BDFA3}" presName="Name37" presStyleLbl="parChTrans1D2" presStyleIdx="2" presStyleCnt="4"/>
      <dgm:spPr/>
    </dgm:pt>
    <dgm:pt modelId="{271E90DD-6DA0-40BB-8808-49E84BBFCE1D}" type="pres">
      <dgm:prSet presAssocID="{A43EDA1C-93D1-45CB-AA83-318683EA90BC}" presName="hierRoot2" presStyleCnt="0">
        <dgm:presLayoutVars>
          <dgm:hierBranch val="init"/>
        </dgm:presLayoutVars>
      </dgm:prSet>
      <dgm:spPr/>
    </dgm:pt>
    <dgm:pt modelId="{221CDDFF-5F2F-46E7-A903-A29CDE17025F}" type="pres">
      <dgm:prSet presAssocID="{A43EDA1C-93D1-45CB-AA83-318683EA90BC}" presName="rootComposite" presStyleCnt="0"/>
      <dgm:spPr/>
    </dgm:pt>
    <dgm:pt modelId="{30F7F62A-D0D7-4FBE-ADF5-BFB3409AF0D7}" type="pres">
      <dgm:prSet presAssocID="{A43EDA1C-93D1-45CB-AA83-318683EA90BC}" presName="rootText" presStyleLbl="node2" presStyleIdx="2" presStyleCnt="3">
        <dgm:presLayoutVars>
          <dgm:chPref val="3"/>
        </dgm:presLayoutVars>
      </dgm:prSet>
      <dgm:spPr/>
    </dgm:pt>
    <dgm:pt modelId="{4A54EAEE-EE2E-45D9-BE81-7028D5293EAB}" type="pres">
      <dgm:prSet presAssocID="{A43EDA1C-93D1-45CB-AA83-318683EA90BC}" presName="rootConnector" presStyleLbl="node2" presStyleIdx="2" presStyleCnt="3"/>
      <dgm:spPr/>
    </dgm:pt>
    <dgm:pt modelId="{090E85BC-5DF3-4A1A-B7DF-DAA075B5A654}" type="pres">
      <dgm:prSet presAssocID="{A43EDA1C-93D1-45CB-AA83-318683EA90BC}" presName="hierChild4" presStyleCnt="0"/>
      <dgm:spPr/>
    </dgm:pt>
    <dgm:pt modelId="{16AF1754-7191-4F7B-87AA-9A9EAC1F0BE8}" type="pres">
      <dgm:prSet presAssocID="{A43EDA1C-93D1-45CB-AA83-318683EA90BC}" presName="hierChild5" presStyleCnt="0"/>
      <dgm:spPr/>
    </dgm:pt>
    <dgm:pt modelId="{44857B1B-1AAA-4CC4-8CC4-01CD3DFDDE7B}" type="pres">
      <dgm:prSet presAssocID="{F33452EB-A5FF-45E8-A15D-DC7EF36D5C17}" presName="hierChild3" presStyleCnt="0"/>
      <dgm:spPr/>
    </dgm:pt>
    <dgm:pt modelId="{90E58E8B-B734-40E6-BBAD-48036704E2BB}" type="pres">
      <dgm:prSet presAssocID="{3FCF348E-CEDC-47C1-A496-2E0E1445FD6F}" presName="Name111" presStyleLbl="parChTrans1D2" presStyleIdx="3" presStyleCnt="4"/>
      <dgm:spPr/>
    </dgm:pt>
    <dgm:pt modelId="{E0FDC026-57A2-4858-BC25-14C0F123672F}" type="pres">
      <dgm:prSet presAssocID="{7D57198B-9849-4DAE-A358-4800B710ADED}" presName="hierRoot3" presStyleCnt="0">
        <dgm:presLayoutVars>
          <dgm:hierBranch val="init"/>
        </dgm:presLayoutVars>
      </dgm:prSet>
      <dgm:spPr/>
    </dgm:pt>
    <dgm:pt modelId="{9F40AB6E-07DD-4876-A106-A77F1FFB8BB1}" type="pres">
      <dgm:prSet presAssocID="{7D57198B-9849-4DAE-A358-4800B710ADED}" presName="rootComposite3" presStyleCnt="0"/>
      <dgm:spPr/>
    </dgm:pt>
    <dgm:pt modelId="{FEB3575D-9049-48AC-8F8F-D2CB22663E45}" type="pres">
      <dgm:prSet presAssocID="{7D57198B-9849-4DAE-A358-4800B710ADED}" presName="rootText3" presStyleLbl="asst1" presStyleIdx="0" presStyleCnt="1">
        <dgm:presLayoutVars>
          <dgm:chPref val="3"/>
        </dgm:presLayoutVars>
      </dgm:prSet>
      <dgm:spPr/>
    </dgm:pt>
    <dgm:pt modelId="{CB54FE52-1045-4529-B2F1-96881AFBB678}" type="pres">
      <dgm:prSet presAssocID="{7D57198B-9849-4DAE-A358-4800B710ADED}" presName="rootConnector3" presStyleLbl="asst1" presStyleIdx="0" presStyleCnt="1"/>
      <dgm:spPr/>
    </dgm:pt>
    <dgm:pt modelId="{2A556303-AEE5-4BEF-959E-6B4FDA0161CC}" type="pres">
      <dgm:prSet presAssocID="{7D57198B-9849-4DAE-A358-4800B710ADED}" presName="hierChild6" presStyleCnt="0"/>
      <dgm:spPr/>
    </dgm:pt>
    <dgm:pt modelId="{8C09EF08-6780-432A-996F-A1848BA9A1C1}" type="pres">
      <dgm:prSet presAssocID="{7D57198B-9849-4DAE-A358-4800B710ADED}" presName="hierChild7" presStyleCnt="0"/>
      <dgm:spPr/>
    </dgm:pt>
  </dgm:ptLst>
  <dgm:cxnLst>
    <dgm:cxn modelId="{83708BA8-1985-4419-B0E0-81C3AECA9D48}" type="presOf" srcId="{0D0B2EAA-0FF3-4E65-BE40-7A3F56B071E1}" destId="{1F087B14-B2BF-416F-B527-D43536B8EDF8}" srcOrd="1" destOrd="0" presId="urn:microsoft.com/office/officeart/2005/8/layout/orgChart1"/>
    <dgm:cxn modelId="{95284365-B764-44EB-9DF7-AF10214944BA}" type="presOf" srcId="{3FCF348E-CEDC-47C1-A496-2E0E1445FD6F}" destId="{90E58E8B-B734-40E6-BBAD-48036704E2BB}" srcOrd="0" destOrd="0" presId="urn:microsoft.com/office/officeart/2005/8/layout/orgChart1"/>
    <dgm:cxn modelId="{9490CA96-5FC2-48DF-B40B-0537A1661A0F}" type="presOf" srcId="{9E92290E-959E-494E-BD22-5C13893E29E9}" destId="{C2424660-F0C6-40A7-9530-4A84023AE9FC}" srcOrd="0" destOrd="0" presId="urn:microsoft.com/office/officeart/2005/8/layout/orgChart1"/>
    <dgm:cxn modelId="{6947C7EE-E464-4CF6-92ED-4A903FEBEB59}" type="presOf" srcId="{0D0B2EAA-0FF3-4E65-BE40-7A3F56B071E1}" destId="{AC57004C-B323-4FAD-A764-F5326AA9DF3D}" srcOrd="0" destOrd="0" presId="urn:microsoft.com/office/officeart/2005/8/layout/orgChart1"/>
    <dgm:cxn modelId="{A5431A51-21E8-4744-A0D2-82FBB954EE3F}" type="presOf" srcId="{F33452EB-A5FF-45E8-A15D-DC7EF36D5C17}" destId="{E1B3C688-F10A-4723-A084-1A1E5EAD0C53}" srcOrd="0" destOrd="0" presId="urn:microsoft.com/office/officeart/2005/8/layout/orgChart1"/>
    <dgm:cxn modelId="{B062A5D3-EEDA-40B6-8548-483C0FAE54BF}" srcId="{713F5EED-4A49-44F2-8C3B-AE46F61F9E44}" destId="{F33452EB-A5FF-45E8-A15D-DC7EF36D5C17}" srcOrd="0" destOrd="0" parTransId="{98A9A2E2-E3EA-45A9-9E7C-74D8C53AF08E}" sibTransId="{68FEF0A0-45F6-44DA-9918-F58C510A09D0}"/>
    <dgm:cxn modelId="{697A2D2F-77FC-4B58-90C7-175CA93D8726}" type="presOf" srcId="{7D57198B-9849-4DAE-A358-4800B710ADED}" destId="{CB54FE52-1045-4529-B2F1-96881AFBB678}" srcOrd="1" destOrd="0" presId="urn:microsoft.com/office/officeart/2005/8/layout/orgChart1"/>
    <dgm:cxn modelId="{69A8B8A7-AA40-4DD7-BA7E-8FBAA6F6FB2C}" type="presOf" srcId="{713F5EED-4A49-44F2-8C3B-AE46F61F9E44}" destId="{A023A69A-2D04-4558-B9AC-8749F1C0FD6C}" srcOrd="0" destOrd="0" presId="urn:microsoft.com/office/officeart/2005/8/layout/orgChart1"/>
    <dgm:cxn modelId="{B6D120A4-369A-4436-A552-A85BB92DADB7}" type="presOf" srcId="{F33452EB-A5FF-45E8-A15D-DC7EF36D5C17}" destId="{44688705-72A3-4B7A-B422-D761CA3CA0F7}" srcOrd="1" destOrd="0" presId="urn:microsoft.com/office/officeart/2005/8/layout/orgChart1"/>
    <dgm:cxn modelId="{905FAD8F-0C7F-4DD5-9450-D2A9FCDC46F5}" type="presOf" srcId="{D6C18A9A-A2C9-4B40-BCE5-0B1FD13BDFA3}" destId="{D3C78113-FC13-4171-9984-1C66A6ECC3F6}" srcOrd="0" destOrd="0" presId="urn:microsoft.com/office/officeart/2005/8/layout/orgChart1"/>
    <dgm:cxn modelId="{B3686BB2-DA73-4B49-A6A2-F9876BBAD2D2}" srcId="{F33452EB-A5FF-45E8-A15D-DC7EF36D5C17}" destId="{0D0B2EAA-0FF3-4E65-BE40-7A3F56B071E1}" srcOrd="2" destOrd="0" parTransId="{C1064B26-1A79-4DB7-9301-A1CBC3068F81}" sibTransId="{9BE49872-12F3-4D26-86EA-A307640A6456}"/>
    <dgm:cxn modelId="{2F0E6ECE-ECC1-4AC6-BFA0-EB9696BDB34D}" type="presOf" srcId="{C6ED1EA2-DDF4-4641-B32A-608D1EE3CD1A}" destId="{89A5ED84-F670-4122-AE8D-4EC314574065}" srcOrd="0" destOrd="0" presId="urn:microsoft.com/office/officeart/2005/8/layout/orgChart1"/>
    <dgm:cxn modelId="{4C89F29C-C366-4B11-B148-FDD6DDB26BB5}" type="presOf" srcId="{A43EDA1C-93D1-45CB-AA83-318683EA90BC}" destId="{4A54EAEE-EE2E-45D9-BE81-7028D5293EAB}" srcOrd="1" destOrd="0" presId="urn:microsoft.com/office/officeart/2005/8/layout/orgChart1"/>
    <dgm:cxn modelId="{1D85A782-E79B-425C-87F8-375D2E5C7637}" type="presOf" srcId="{C6ED1EA2-DDF4-4641-B32A-608D1EE3CD1A}" destId="{754C0F08-9634-47E1-A661-9E90B8F9071F}" srcOrd="1" destOrd="0" presId="urn:microsoft.com/office/officeart/2005/8/layout/orgChart1"/>
    <dgm:cxn modelId="{F1D9471F-9D87-43A8-A673-5FD0F33DD5A7}" srcId="{F33452EB-A5FF-45E8-A15D-DC7EF36D5C17}" destId="{A43EDA1C-93D1-45CB-AA83-318683EA90BC}" srcOrd="3" destOrd="0" parTransId="{D6C18A9A-A2C9-4B40-BCE5-0B1FD13BDFA3}" sibTransId="{240D0A87-4DE9-49B6-9602-7FC2193166C9}"/>
    <dgm:cxn modelId="{9F7D0812-7868-4E0D-B2F8-D91A65C6CA17}" type="presOf" srcId="{C1064B26-1A79-4DB7-9301-A1CBC3068F81}" destId="{A3895B2D-5903-4C2F-AB2F-3E71D15D31F8}" srcOrd="0" destOrd="0" presId="urn:microsoft.com/office/officeart/2005/8/layout/orgChart1"/>
    <dgm:cxn modelId="{E2464BA5-CD7E-49DE-BD6E-A62786BECE35}" srcId="{F33452EB-A5FF-45E8-A15D-DC7EF36D5C17}" destId="{C6ED1EA2-DDF4-4641-B32A-608D1EE3CD1A}" srcOrd="1" destOrd="0" parTransId="{9E92290E-959E-494E-BD22-5C13893E29E9}" sibTransId="{EC34EF73-518F-422F-9D59-8C2A332BCC8C}"/>
    <dgm:cxn modelId="{3A42930B-76F4-495B-9D7B-44275F1AC30F}" type="presOf" srcId="{A43EDA1C-93D1-45CB-AA83-318683EA90BC}" destId="{30F7F62A-D0D7-4FBE-ADF5-BFB3409AF0D7}" srcOrd="0" destOrd="0" presId="urn:microsoft.com/office/officeart/2005/8/layout/orgChart1"/>
    <dgm:cxn modelId="{477AB163-E24C-4B52-8B3E-4D6F2B52EE1D}" srcId="{F33452EB-A5FF-45E8-A15D-DC7EF36D5C17}" destId="{7D57198B-9849-4DAE-A358-4800B710ADED}" srcOrd="0" destOrd="0" parTransId="{3FCF348E-CEDC-47C1-A496-2E0E1445FD6F}" sibTransId="{1828293E-EA99-4431-A5EB-B54A342E7B79}"/>
    <dgm:cxn modelId="{C1E6772F-5791-4761-B58C-CC01306F52AF}" type="presOf" srcId="{7D57198B-9849-4DAE-A358-4800B710ADED}" destId="{FEB3575D-9049-48AC-8F8F-D2CB22663E45}" srcOrd="0" destOrd="0" presId="urn:microsoft.com/office/officeart/2005/8/layout/orgChart1"/>
    <dgm:cxn modelId="{38A0C853-2494-455B-B170-60B07AF6BE4C}" type="presParOf" srcId="{A023A69A-2D04-4558-B9AC-8749F1C0FD6C}" destId="{EA5849B2-ECFF-4413-BAA3-4924BCD988EF}" srcOrd="0" destOrd="0" presId="urn:microsoft.com/office/officeart/2005/8/layout/orgChart1"/>
    <dgm:cxn modelId="{C8494CDA-14EB-4F36-A687-B8CDF3CB7A7D}" type="presParOf" srcId="{EA5849B2-ECFF-4413-BAA3-4924BCD988EF}" destId="{3E8DE5B8-0A40-4A14-A79A-B1EA82C58A50}" srcOrd="0" destOrd="0" presId="urn:microsoft.com/office/officeart/2005/8/layout/orgChart1"/>
    <dgm:cxn modelId="{33C29060-2ED8-41A0-88F5-9D609667C32F}" type="presParOf" srcId="{3E8DE5B8-0A40-4A14-A79A-B1EA82C58A50}" destId="{E1B3C688-F10A-4723-A084-1A1E5EAD0C53}" srcOrd="0" destOrd="0" presId="urn:microsoft.com/office/officeart/2005/8/layout/orgChart1"/>
    <dgm:cxn modelId="{46497ECF-8DEF-4C4C-BF89-A402D471691F}" type="presParOf" srcId="{3E8DE5B8-0A40-4A14-A79A-B1EA82C58A50}" destId="{44688705-72A3-4B7A-B422-D761CA3CA0F7}" srcOrd="1" destOrd="0" presId="urn:microsoft.com/office/officeart/2005/8/layout/orgChart1"/>
    <dgm:cxn modelId="{AC006857-05E8-48A5-95B9-9E968B124260}" type="presParOf" srcId="{EA5849B2-ECFF-4413-BAA3-4924BCD988EF}" destId="{50FF0F0E-8BF0-410C-85B7-2BDF637191F0}" srcOrd="1" destOrd="0" presId="urn:microsoft.com/office/officeart/2005/8/layout/orgChart1"/>
    <dgm:cxn modelId="{EE459920-C9F4-44C4-B2F2-7976443A5DA3}" type="presParOf" srcId="{50FF0F0E-8BF0-410C-85B7-2BDF637191F0}" destId="{C2424660-F0C6-40A7-9530-4A84023AE9FC}" srcOrd="0" destOrd="0" presId="urn:microsoft.com/office/officeart/2005/8/layout/orgChart1"/>
    <dgm:cxn modelId="{9F510B1C-FA15-4FCB-B6C9-AB4EFE296FBF}" type="presParOf" srcId="{50FF0F0E-8BF0-410C-85B7-2BDF637191F0}" destId="{80F266F1-BE5C-4571-B13D-4A4AC0F36DE8}" srcOrd="1" destOrd="0" presId="urn:microsoft.com/office/officeart/2005/8/layout/orgChart1"/>
    <dgm:cxn modelId="{1E77E072-D218-4255-9A83-FCF91F8A6AEA}" type="presParOf" srcId="{80F266F1-BE5C-4571-B13D-4A4AC0F36DE8}" destId="{1B415414-6636-40D4-BC98-3D0EC5D0545C}" srcOrd="0" destOrd="0" presId="urn:microsoft.com/office/officeart/2005/8/layout/orgChart1"/>
    <dgm:cxn modelId="{7A8F20B1-C364-465A-8446-A9CA920DFEB6}" type="presParOf" srcId="{1B415414-6636-40D4-BC98-3D0EC5D0545C}" destId="{89A5ED84-F670-4122-AE8D-4EC314574065}" srcOrd="0" destOrd="0" presId="urn:microsoft.com/office/officeart/2005/8/layout/orgChart1"/>
    <dgm:cxn modelId="{2638ACBF-32C8-479A-B949-B034DC6783BE}" type="presParOf" srcId="{1B415414-6636-40D4-BC98-3D0EC5D0545C}" destId="{754C0F08-9634-47E1-A661-9E90B8F9071F}" srcOrd="1" destOrd="0" presId="urn:microsoft.com/office/officeart/2005/8/layout/orgChart1"/>
    <dgm:cxn modelId="{5498760A-196A-4652-A9EE-B640C6E6F543}" type="presParOf" srcId="{80F266F1-BE5C-4571-B13D-4A4AC0F36DE8}" destId="{EC7371D7-D13B-4524-BA22-E0B4A69E2647}" srcOrd="1" destOrd="0" presId="urn:microsoft.com/office/officeart/2005/8/layout/orgChart1"/>
    <dgm:cxn modelId="{5E6B9E22-3F63-4A31-8717-BE374B3E70AE}" type="presParOf" srcId="{80F266F1-BE5C-4571-B13D-4A4AC0F36DE8}" destId="{E960DA43-4B56-4BCA-9904-D6A6549FBB39}" srcOrd="2" destOrd="0" presId="urn:microsoft.com/office/officeart/2005/8/layout/orgChart1"/>
    <dgm:cxn modelId="{E56CBBF8-6830-4D91-8612-175A7826D4FD}" type="presParOf" srcId="{50FF0F0E-8BF0-410C-85B7-2BDF637191F0}" destId="{A3895B2D-5903-4C2F-AB2F-3E71D15D31F8}" srcOrd="2" destOrd="0" presId="urn:microsoft.com/office/officeart/2005/8/layout/orgChart1"/>
    <dgm:cxn modelId="{34986AFE-AB8D-4849-96C0-07F08A061F2E}" type="presParOf" srcId="{50FF0F0E-8BF0-410C-85B7-2BDF637191F0}" destId="{AA17CF14-7828-4A8D-BBBB-4893185CE70C}" srcOrd="3" destOrd="0" presId="urn:microsoft.com/office/officeart/2005/8/layout/orgChart1"/>
    <dgm:cxn modelId="{26EDE59B-0785-46E4-AA23-F3363657639C}" type="presParOf" srcId="{AA17CF14-7828-4A8D-BBBB-4893185CE70C}" destId="{0AD8C6DF-7421-46CA-9414-32A9196EB3EA}" srcOrd="0" destOrd="0" presId="urn:microsoft.com/office/officeart/2005/8/layout/orgChart1"/>
    <dgm:cxn modelId="{2C6E8B13-B552-4321-B875-0711D8C509A1}" type="presParOf" srcId="{0AD8C6DF-7421-46CA-9414-32A9196EB3EA}" destId="{AC57004C-B323-4FAD-A764-F5326AA9DF3D}" srcOrd="0" destOrd="0" presId="urn:microsoft.com/office/officeart/2005/8/layout/orgChart1"/>
    <dgm:cxn modelId="{685A2FDD-2C2B-4DE6-9A80-79DE578B4368}" type="presParOf" srcId="{0AD8C6DF-7421-46CA-9414-32A9196EB3EA}" destId="{1F087B14-B2BF-416F-B527-D43536B8EDF8}" srcOrd="1" destOrd="0" presId="urn:microsoft.com/office/officeart/2005/8/layout/orgChart1"/>
    <dgm:cxn modelId="{2A629A16-1FAB-4613-9D22-96CB14E6F109}" type="presParOf" srcId="{AA17CF14-7828-4A8D-BBBB-4893185CE70C}" destId="{45A9C8D7-A951-4217-B753-21B261FA6975}" srcOrd="1" destOrd="0" presId="urn:microsoft.com/office/officeart/2005/8/layout/orgChart1"/>
    <dgm:cxn modelId="{256C75D3-1A83-44E7-9CE7-97DFAD2BE7F9}" type="presParOf" srcId="{AA17CF14-7828-4A8D-BBBB-4893185CE70C}" destId="{00D62642-BBF3-4612-B633-9748CC5B9EB8}" srcOrd="2" destOrd="0" presId="urn:microsoft.com/office/officeart/2005/8/layout/orgChart1"/>
    <dgm:cxn modelId="{3501136E-4572-4623-8399-A09AD674742B}" type="presParOf" srcId="{50FF0F0E-8BF0-410C-85B7-2BDF637191F0}" destId="{D3C78113-FC13-4171-9984-1C66A6ECC3F6}" srcOrd="4" destOrd="0" presId="urn:microsoft.com/office/officeart/2005/8/layout/orgChart1"/>
    <dgm:cxn modelId="{1A086D27-DF96-40E9-AA44-12611625EA39}" type="presParOf" srcId="{50FF0F0E-8BF0-410C-85B7-2BDF637191F0}" destId="{271E90DD-6DA0-40BB-8808-49E84BBFCE1D}" srcOrd="5" destOrd="0" presId="urn:microsoft.com/office/officeart/2005/8/layout/orgChart1"/>
    <dgm:cxn modelId="{8E1AD4AE-1373-426A-A70B-FF1F225EDAD0}" type="presParOf" srcId="{271E90DD-6DA0-40BB-8808-49E84BBFCE1D}" destId="{221CDDFF-5F2F-46E7-A903-A29CDE17025F}" srcOrd="0" destOrd="0" presId="urn:microsoft.com/office/officeart/2005/8/layout/orgChart1"/>
    <dgm:cxn modelId="{BB5B2008-3A16-4599-8859-349D3C60E2BE}" type="presParOf" srcId="{221CDDFF-5F2F-46E7-A903-A29CDE17025F}" destId="{30F7F62A-D0D7-4FBE-ADF5-BFB3409AF0D7}" srcOrd="0" destOrd="0" presId="urn:microsoft.com/office/officeart/2005/8/layout/orgChart1"/>
    <dgm:cxn modelId="{1A17DD37-4EC6-401A-8ECB-1EA71074EF41}" type="presParOf" srcId="{221CDDFF-5F2F-46E7-A903-A29CDE17025F}" destId="{4A54EAEE-EE2E-45D9-BE81-7028D5293EAB}" srcOrd="1" destOrd="0" presId="urn:microsoft.com/office/officeart/2005/8/layout/orgChart1"/>
    <dgm:cxn modelId="{BC3DC442-14B3-4BD2-A03B-BA338B012895}" type="presParOf" srcId="{271E90DD-6DA0-40BB-8808-49E84BBFCE1D}" destId="{090E85BC-5DF3-4A1A-B7DF-DAA075B5A654}" srcOrd="1" destOrd="0" presId="urn:microsoft.com/office/officeart/2005/8/layout/orgChart1"/>
    <dgm:cxn modelId="{53706070-6041-4718-BD30-E22B4FD3A0DD}" type="presParOf" srcId="{271E90DD-6DA0-40BB-8808-49E84BBFCE1D}" destId="{16AF1754-7191-4F7B-87AA-9A9EAC1F0BE8}" srcOrd="2" destOrd="0" presId="urn:microsoft.com/office/officeart/2005/8/layout/orgChart1"/>
    <dgm:cxn modelId="{0CA4C7DB-AB04-499A-AE44-CF61D295D855}" type="presParOf" srcId="{EA5849B2-ECFF-4413-BAA3-4924BCD988EF}" destId="{44857B1B-1AAA-4CC4-8CC4-01CD3DFDDE7B}" srcOrd="2" destOrd="0" presId="urn:microsoft.com/office/officeart/2005/8/layout/orgChart1"/>
    <dgm:cxn modelId="{C96598BB-E827-4242-904C-831A54EB7AF1}" type="presParOf" srcId="{44857B1B-1AAA-4CC4-8CC4-01CD3DFDDE7B}" destId="{90E58E8B-B734-40E6-BBAD-48036704E2BB}" srcOrd="0" destOrd="0" presId="urn:microsoft.com/office/officeart/2005/8/layout/orgChart1"/>
    <dgm:cxn modelId="{39C71997-E22C-4898-98E5-C982DC542A60}" type="presParOf" srcId="{44857B1B-1AAA-4CC4-8CC4-01CD3DFDDE7B}" destId="{E0FDC026-57A2-4858-BC25-14C0F123672F}" srcOrd="1" destOrd="0" presId="urn:microsoft.com/office/officeart/2005/8/layout/orgChart1"/>
    <dgm:cxn modelId="{F2C743A4-D24F-4AF4-8B08-EEE13EC0A395}" type="presParOf" srcId="{E0FDC026-57A2-4858-BC25-14C0F123672F}" destId="{9F40AB6E-07DD-4876-A106-A77F1FFB8BB1}" srcOrd="0" destOrd="0" presId="urn:microsoft.com/office/officeart/2005/8/layout/orgChart1"/>
    <dgm:cxn modelId="{2B56686A-40E2-44F7-BB06-CC5509CED6E8}" type="presParOf" srcId="{9F40AB6E-07DD-4876-A106-A77F1FFB8BB1}" destId="{FEB3575D-9049-48AC-8F8F-D2CB22663E45}" srcOrd="0" destOrd="0" presId="urn:microsoft.com/office/officeart/2005/8/layout/orgChart1"/>
    <dgm:cxn modelId="{9C6FB2B8-6B05-4F50-874E-92E3A8CA526E}" type="presParOf" srcId="{9F40AB6E-07DD-4876-A106-A77F1FFB8BB1}" destId="{CB54FE52-1045-4529-B2F1-96881AFBB678}" srcOrd="1" destOrd="0" presId="urn:microsoft.com/office/officeart/2005/8/layout/orgChart1"/>
    <dgm:cxn modelId="{CE102A82-2218-4A75-8704-D3C78097FFB4}" type="presParOf" srcId="{E0FDC026-57A2-4858-BC25-14C0F123672F}" destId="{2A556303-AEE5-4BEF-959E-6B4FDA0161CC}" srcOrd="1" destOrd="0" presId="urn:microsoft.com/office/officeart/2005/8/layout/orgChart1"/>
    <dgm:cxn modelId="{A4355734-D4BD-493F-815C-1CE1E8FB00BC}" type="presParOf" srcId="{E0FDC026-57A2-4858-BC25-14C0F123672F}" destId="{8C09EF08-6780-432A-996F-A1848BA9A1C1}" srcOrd="2" destOrd="0" presId="urn:microsoft.com/office/officeart/2005/8/layout/orgChar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CCD5957-3273-45A1-A55C-1BE01652B7F2}" type="doc">
      <dgm:prSet loTypeId="urn:microsoft.com/office/officeart/2005/8/layout/process2" loCatId="process" qsTypeId="urn:microsoft.com/office/officeart/2005/8/quickstyle/simple1" qsCatId="simple" csTypeId="urn:microsoft.com/office/officeart/2005/8/colors/accent1_2" csCatId="accent1" phldr="1"/>
      <dgm:spPr/>
    </dgm:pt>
    <dgm:pt modelId="{504AC10F-A2BE-41BD-831C-41B4D4C547F3}">
      <dgm:prSet phldrT="[Текст]"/>
      <dgm:spPr/>
      <dgm:t>
        <a:bodyPr/>
        <a:lstStyle/>
        <a:p>
          <a:r>
            <a:rPr lang="ru-RU" dirty="0" smtClean="0"/>
            <a:t>Перепад температуры</a:t>
          </a:r>
          <a:endParaRPr lang="ru-RU" dirty="0"/>
        </a:p>
      </dgm:t>
    </dgm:pt>
    <dgm:pt modelId="{1165D740-87FB-41E9-825C-B2A565876960}" type="parTrans" cxnId="{52429147-8006-4307-8C12-D9062424F72F}">
      <dgm:prSet/>
      <dgm:spPr/>
      <dgm:t>
        <a:bodyPr/>
        <a:lstStyle/>
        <a:p>
          <a:endParaRPr lang="ru-RU"/>
        </a:p>
      </dgm:t>
    </dgm:pt>
    <dgm:pt modelId="{FF31A294-54C8-4E50-B01C-CEFFB1DA2A22}" type="sibTrans" cxnId="{52429147-8006-4307-8C12-D9062424F72F}">
      <dgm:prSet/>
      <dgm:spPr/>
      <dgm:t>
        <a:bodyPr/>
        <a:lstStyle/>
        <a:p>
          <a:endParaRPr lang="ru-RU"/>
        </a:p>
      </dgm:t>
    </dgm:pt>
    <dgm:pt modelId="{476CBC96-2A65-45CF-9509-B85D5463A2B4}">
      <dgm:prSet phldrT="[Текст]"/>
      <dgm:spPr/>
      <dgm:t>
        <a:bodyPr/>
        <a:lstStyle/>
        <a:p>
          <a:r>
            <a:rPr lang="ru-RU" dirty="0" smtClean="0"/>
            <a:t>Увеличение выработки тепла, усиление обменных процессов</a:t>
          </a:r>
          <a:endParaRPr lang="ru-RU" dirty="0"/>
        </a:p>
      </dgm:t>
    </dgm:pt>
    <dgm:pt modelId="{243B8AA8-5AF3-4E58-886B-363FE95267E3}" type="parTrans" cxnId="{D7EE1C14-37DC-4425-AE29-2DC08C8FAB29}">
      <dgm:prSet/>
      <dgm:spPr/>
      <dgm:t>
        <a:bodyPr/>
        <a:lstStyle/>
        <a:p>
          <a:endParaRPr lang="ru-RU"/>
        </a:p>
      </dgm:t>
    </dgm:pt>
    <dgm:pt modelId="{E6276025-D3E9-4843-9374-6A580AD21927}" type="sibTrans" cxnId="{D7EE1C14-37DC-4425-AE29-2DC08C8FAB29}">
      <dgm:prSet/>
      <dgm:spPr/>
      <dgm:t>
        <a:bodyPr/>
        <a:lstStyle/>
        <a:p>
          <a:endParaRPr lang="ru-RU"/>
        </a:p>
      </dgm:t>
    </dgm:pt>
    <dgm:pt modelId="{E82E9617-E907-4C3B-B955-BF0F88BB9D1D}">
      <dgm:prSet phldrT="[Текст]"/>
      <dgm:spPr/>
      <dgm:t>
        <a:bodyPr/>
        <a:lstStyle/>
        <a:p>
          <a:r>
            <a:rPr lang="ru-RU" dirty="0" smtClean="0"/>
            <a:t>Сужение сосудов кожи</a:t>
          </a:r>
          <a:endParaRPr lang="ru-RU" dirty="0"/>
        </a:p>
      </dgm:t>
    </dgm:pt>
    <dgm:pt modelId="{767B50D7-07F1-4BE2-867A-C57CFB0E56E5}" type="parTrans" cxnId="{B5984E08-1787-41A7-A868-DCB597F612C3}">
      <dgm:prSet/>
      <dgm:spPr/>
      <dgm:t>
        <a:bodyPr/>
        <a:lstStyle/>
        <a:p>
          <a:endParaRPr lang="ru-RU"/>
        </a:p>
      </dgm:t>
    </dgm:pt>
    <dgm:pt modelId="{90223E47-9590-4692-84F3-A064FCE17D5A}" type="sibTrans" cxnId="{B5984E08-1787-41A7-A868-DCB597F612C3}">
      <dgm:prSet/>
      <dgm:spPr/>
      <dgm:t>
        <a:bodyPr/>
        <a:lstStyle/>
        <a:p>
          <a:endParaRPr lang="ru-RU"/>
        </a:p>
      </dgm:t>
    </dgm:pt>
    <dgm:pt modelId="{CFB8E6C2-E69E-43AE-8D99-C68911EB90ED}">
      <dgm:prSet/>
      <dgm:spPr/>
      <dgm:t>
        <a:bodyPr/>
        <a:lstStyle/>
        <a:p>
          <a:r>
            <a:rPr lang="ru-RU" dirty="0" smtClean="0"/>
            <a:t>Кратковременное расширение сосудов кожи</a:t>
          </a:r>
          <a:endParaRPr lang="ru-RU" dirty="0"/>
        </a:p>
      </dgm:t>
    </dgm:pt>
    <dgm:pt modelId="{AF66E97A-78CB-43FF-AB21-C7D6DA3E3EC7}" type="parTrans" cxnId="{975C5684-E97B-4B09-9262-B650FAB2DD3A}">
      <dgm:prSet/>
      <dgm:spPr/>
      <dgm:t>
        <a:bodyPr/>
        <a:lstStyle/>
        <a:p>
          <a:endParaRPr lang="ru-RU"/>
        </a:p>
      </dgm:t>
    </dgm:pt>
    <dgm:pt modelId="{B4D7E5B7-C94B-4947-AE40-2EC31A3A8008}" type="sibTrans" cxnId="{975C5684-E97B-4B09-9262-B650FAB2DD3A}">
      <dgm:prSet/>
      <dgm:spPr/>
      <dgm:t>
        <a:bodyPr/>
        <a:lstStyle/>
        <a:p>
          <a:endParaRPr lang="ru-RU"/>
        </a:p>
      </dgm:t>
    </dgm:pt>
    <dgm:pt modelId="{3DE4DDDA-6D0F-475F-891F-76804215E487}" type="pres">
      <dgm:prSet presAssocID="{2CCD5957-3273-45A1-A55C-1BE01652B7F2}" presName="linearFlow" presStyleCnt="0">
        <dgm:presLayoutVars>
          <dgm:resizeHandles val="exact"/>
        </dgm:presLayoutVars>
      </dgm:prSet>
      <dgm:spPr/>
    </dgm:pt>
    <dgm:pt modelId="{10DAD673-0C37-4A31-8955-E5880127DB1E}" type="pres">
      <dgm:prSet presAssocID="{504AC10F-A2BE-41BD-831C-41B4D4C547F3}" presName="node" presStyleLbl="node1" presStyleIdx="0" presStyleCnt="4" custLinFactNeighborX="-2686" custLinFactNeighborY="-538">
        <dgm:presLayoutVars>
          <dgm:bulletEnabled val="1"/>
        </dgm:presLayoutVars>
      </dgm:prSet>
      <dgm:spPr/>
      <dgm:t>
        <a:bodyPr/>
        <a:lstStyle/>
        <a:p>
          <a:endParaRPr lang="ru-RU"/>
        </a:p>
      </dgm:t>
    </dgm:pt>
    <dgm:pt modelId="{4657406C-9819-4CA0-B4DA-3F603D13439F}" type="pres">
      <dgm:prSet presAssocID="{FF31A294-54C8-4E50-B01C-CEFFB1DA2A22}" presName="sibTrans" presStyleLbl="sibTrans2D1" presStyleIdx="0" presStyleCnt="3"/>
      <dgm:spPr/>
      <dgm:t>
        <a:bodyPr/>
        <a:lstStyle/>
        <a:p>
          <a:endParaRPr lang="ru-RU"/>
        </a:p>
      </dgm:t>
    </dgm:pt>
    <dgm:pt modelId="{E2A14DE2-4014-4493-9CE4-E39FFBB00574}" type="pres">
      <dgm:prSet presAssocID="{FF31A294-54C8-4E50-B01C-CEFFB1DA2A22}" presName="connectorText" presStyleLbl="sibTrans2D1" presStyleIdx="0" presStyleCnt="3"/>
      <dgm:spPr/>
      <dgm:t>
        <a:bodyPr/>
        <a:lstStyle/>
        <a:p>
          <a:endParaRPr lang="ru-RU"/>
        </a:p>
      </dgm:t>
    </dgm:pt>
    <dgm:pt modelId="{9376E9E3-921F-444C-A84A-BD82D4E90E17}" type="pres">
      <dgm:prSet presAssocID="{476CBC96-2A65-45CF-9509-B85D5463A2B4}" presName="node" presStyleLbl="node1" presStyleIdx="1" presStyleCnt="4">
        <dgm:presLayoutVars>
          <dgm:bulletEnabled val="1"/>
        </dgm:presLayoutVars>
      </dgm:prSet>
      <dgm:spPr/>
      <dgm:t>
        <a:bodyPr/>
        <a:lstStyle/>
        <a:p>
          <a:endParaRPr lang="ru-RU"/>
        </a:p>
      </dgm:t>
    </dgm:pt>
    <dgm:pt modelId="{6C69D61B-2993-4561-BB2C-3B125861FC5E}" type="pres">
      <dgm:prSet presAssocID="{E6276025-D3E9-4843-9374-6A580AD21927}" presName="sibTrans" presStyleLbl="sibTrans2D1" presStyleIdx="1" presStyleCnt="3"/>
      <dgm:spPr/>
      <dgm:t>
        <a:bodyPr/>
        <a:lstStyle/>
        <a:p>
          <a:endParaRPr lang="ru-RU"/>
        </a:p>
      </dgm:t>
    </dgm:pt>
    <dgm:pt modelId="{46241469-E527-48EC-8748-4AAA5B909E50}" type="pres">
      <dgm:prSet presAssocID="{E6276025-D3E9-4843-9374-6A580AD21927}" presName="connectorText" presStyleLbl="sibTrans2D1" presStyleIdx="1" presStyleCnt="3"/>
      <dgm:spPr/>
      <dgm:t>
        <a:bodyPr/>
        <a:lstStyle/>
        <a:p>
          <a:endParaRPr lang="ru-RU"/>
        </a:p>
      </dgm:t>
    </dgm:pt>
    <dgm:pt modelId="{D0388DFE-8BE2-4F68-BCF7-0A81FA91858C}" type="pres">
      <dgm:prSet presAssocID="{E82E9617-E907-4C3B-B955-BF0F88BB9D1D}" presName="node" presStyleLbl="node1" presStyleIdx="2" presStyleCnt="4">
        <dgm:presLayoutVars>
          <dgm:bulletEnabled val="1"/>
        </dgm:presLayoutVars>
      </dgm:prSet>
      <dgm:spPr/>
      <dgm:t>
        <a:bodyPr/>
        <a:lstStyle/>
        <a:p>
          <a:endParaRPr lang="ru-RU"/>
        </a:p>
      </dgm:t>
    </dgm:pt>
    <dgm:pt modelId="{8066BC88-0776-4410-A7FC-94194D69195E}" type="pres">
      <dgm:prSet presAssocID="{90223E47-9590-4692-84F3-A064FCE17D5A}" presName="sibTrans" presStyleLbl="sibTrans2D1" presStyleIdx="2" presStyleCnt="3"/>
      <dgm:spPr/>
      <dgm:t>
        <a:bodyPr/>
        <a:lstStyle/>
        <a:p>
          <a:endParaRPr lang="ru-RU"/>
        </a:p>
      </dgm:t>
    </dgm:pt>
    <dgm:pt modelId="{033F61F2-1A89-4BC9-8C29-B73EFFE3A030}" type="pres">
      <dgm:prSet presAssocID="{90223E47-9590-4692-84F3-A064FCE17D5A}" presName="connectorText" presStyleLbl="sibTrans2D1" presStyleIdx="2" presStyleCnt="3"/>
      <dgm:spPr/>
      <dgm:t>
        <a:bodyPr/>
        <a:lstStyle/>
        <a:p>
          <a:endParaRPr lang="ru-RU"/>
        </a:p>
      </dgm:t>
    </dgm:pt>
    <dgm:pt modelId="{ABC74071-10C1-4379-AD81-BEB9ACF953B4}" type="pres">
      <dgm:prSet presAssocID="{CFB8E6C2-E69E-43AE-8D99-C68911EB90ED}" presName="node" presStyleLbl="node1" presStyleIdx="3" presStyleCnt="4">
        <dgm:presLayoutVars>
          <dgm:bulletEnabled val="1"/>
        </dgm:presLayoutVars>
      </dgm:prSet>
      <dgm:spPr/>
      <dgm:t>
        <a:bodyPr/>
        <a:lstStyle/>
        <a:p>
          <a:endParaRPr lang="ru-RU"/>
        </a:p>
      </dgm:t>
    </dgm:pt>
  </dgm:ptLst>
  <dgm:cxnLst>
    <dgm:cxn modelId="{58D2017C-3CC4-45F2-B51F-2257910E400E}" type="presOf" srcId="{E6276025-D3E9-4843-9374-6A580AD21927}" destId="{46241469-E527-48EC-8748-4AAA5B909E50}" srcOrd="1" destOrd="0" presId="urn:microsoft.com/office/officeart/2005/8/layout/process2"/>
    <dgm:cxn modelId="{D7EE1C14-37DC-4425-AE29-2DC08C8FAB29}" srcId="{2CCD5957-3273-45A1-A55C-1BE01652B7F2}" destId="{476CBC96-2A65-45CF-9509-B85D5463A2B4}" srcOrd="1" destOrd="0" parTransId="{243B8AA8-5AF3-4E58-886B-363FE95267E3}" sibTransId="{E6276025-D3E9-4843-9374-6A580AD21927}"/>
    <dgm:cxn modelId="{52429147-8006-4307-8C12-D9062424F72F}" srcId="{2CCD5957-3273-45A1-A55C-1BE01652B7F2}" destId="{504AC10F-A2BE-41BD-831C-41B4D4C547F3}" srcOrd="0" destOrd="0" parTransId="{1165D740-87FB-41E9-825C-B2A565876960}" sibTransId="{FF31A294-54C8-4E50-B01C-CEFFB1DA2A22}"/>
    <dgm:cxn modelId="{FC8DEC35-A34A-4EFC-9553-3C41C763DD99}" type="presOf" srcId="{504AC10F-A2BE-41BD-831C-41B4D4C547F3}" destId="{10DAD673-0C37-4A31-8955-E5880127DB1E}" srcOrd="0" destOrd="0" presId="urn:microsoft.com/office/officeart/2005/8/layout/process2"/>
    <dgm:cxn modelId="{51C3D670-AA3A-4B68-A6F8-254D36C00D10}" type="presOf" srcId="{FF31A294-54C8-4E50-B01C-CEFFB1DA2A22}" destId="{4657406C-9819-4CA0-B4DA-3F603D13439F}" srcOrd="0" destOrd="0" presId="urn:microsoft.com/office/officeart/2005/8/layout/process2"/>
    <dgm:cxn modelId="{975C5684-E97B-4B09-9262-B650FAB2DD3A}" srcId="{2CCD5957-3273-45A1-A55C-1BE01652B7F2}" destId="{CFB8E6C2-E69E-43AE-8D99-C68911EB90ED}" srcOrd="3" destOrd="0" parTransId="{AF66E97A-78CB-43FF-AB21-C7D6DA3E3EC7}" sibTransId="{B4D7E5B7-C94B-4947-AE40-2EC31A3A8008}"/>
    <dgm:cxn modelId="{15E02FCA-BC00-4A06-8DAF-A1422241050F}" type="presOf" srcId="{90223E47-9590-4692-84F3-A064FCE17D5A}" destId="{033F61F2-1A89-4BC9-8C29-B73EFFE3A030}" srcOrd="1" destOrd="0" presId="urn:microsoft.com/office/officeart/2005/8/layout/process2"/>
    <dgm:cxn modelId="{C3AB04B9-54A6-429E-844B-219CE41A84E2}" type="presOf" srcId="{E6276025-D3E9-4843-9374-6A580AD21927}" destId="{6C69D61B-2993-4561-BB2C-3B125861FC5E}" srcOrd="0" destOrd="0" presId="urn:microsoft.com/office/officeart/2005/8/layout/process2"/>
    <dgm:cxn modelId="{B5984E08-1787-41A7-A868-DCB597F612C3}" srcId="{2CCD5957-3273-45A1-A55C-1BE01652B7F2}" destId="{E82E9617-E907-4C3B-B955-BF0F88BB9D1D}" srcOrd="2" destOrd="0" parTransId="{767B50D7-07F1-4BE2-867A-C57CFB0E56E5}" sibTransId="{90223E47-9590-4692-84F3-A064FCE17D5A}"/>
    <dgm:cxn modelId="{9644F1AA-CE7C-43E3-9BC3-1D7E92D36961}" type="presOf" srcId="{90223E47-9590-4692-84F3-A064FCE17D5A}" destId="{8066BC88-0776-4410-A7FC-94194D69195E}" srcOrd="0" destOrd="0" presId="urn:microsoft.com/office/officeart/2005/8/layout/process2"/>
    <dgm:cxn modelId="{158DB956-D647-4A84-8C24-CA145E642CED}" type="presOf" srcId="{E82E9617-E907-4C3B-B955-BF0F88BB9D1D}" destId="{D0388DFE-8BE2-4F68-BCF7-0A81FA91858C}" srcOrd="0" destOrd="0" presId="urn:microsoft.com/office/officeart/2005/8/layout/process2"/>
    <dgm:cxn modelId="{E7AC790B-89BA-43D4-9436-067F42DC6C6D}" type="presOf" srcId="{CFB8E6C2-E69E-43AE-8D99-C68911EB90ED}" destId="{ABC74071-10C1-4379-AD81-BEB9ACF953B4}" srcOrd="0" destOrd="0" presId="urn:microsoft.com/office/officeart/2005/8/layout/process2"/>
    <dgm:cxn modelId="{3182DF4C-FA4B-4FBC-A6C2-4FA3E30B0782}" type="presOf" srcId="{2CCD5957-3273-45A1-A55C-1BE01652B7F2}" destId="{3DE4DDDA-6D0F-475F-891F-76804215E487}" srcOrd="0" destOrd="0" presId="urn:microsoft.com/office/officeart/2005/8/layout/process2"/>
    <dgm:cxn modelId="{E535C32B-3F5E-4E1B-BBB1-F4F07A9072C6}" type="presOf" srcId="{476CBC96-2A65-45CF-9509-B85D5463A2B4}" destId="{9376E9E3-921F-444C-A84A-BD82D4E90E17}" srcOrd="0" destOrd="0" presId="urn:microsoft.com/office/officeart/2005/8/layout/process2"/>
    <dgm:cxn modelId="{5F00F05E-036E-4177-9E7F-B3D34FF4CCE8}" type="presOf" srcId="{FF31A294-54C8-4E50-B01C-CEFFB1DA2A22}" destId="{E2A14DE2-4014-4493-9CE4-E39FFBB00574}" srcOrd="1" destOrd="0" presId="urn:microsoft.com/office/officeart/2005/8/layout/process2"/>
    <dgm:cxn modelId="{D4A9559C-C1C6-44F6-84A4-2C07A1D76059}" type="presParOf" srcId="{3DE4DDDA-6D0F-475F-891F-76804215E487}" destId="{10DAD673-0C37-4A31-8955-E5880127DB1E}" srcOrd="0" destOrd="0" presId="urn:microsoft.com/office/officeart/2005/8/layout/process2"/>
    <dgm:cxn modelId="{4171A01E-24DC-4316-915D-363443840870}" type="presParOf" srcId="{3DE4DDDA-6D0F-475F-891F-76804215E487}" destId="{4657406C-9819-4CA0-B4DA-3F603D13439F}" srcOrd="1" destOrd="0" presId="urn:microsoft.com/office/officeart/2005/8/layout/process2"/>
    <dgm:cxn modelId="{16D87374-2FCE-40EA-912D-81522274D850}" type="presParOf" srcId="{4657406C-9819-4CA0-B4DA-3F603D13439F}" destId="{E2A14DE2-4014-4493-9CE4-E39FFBB00574}" srcOrd="0" destOrd="0" presId="urn:microsoft.com/office/officeart/2005/8/layout/process2"/>
    <dgm:cxn modelId="{5CEF6C93-C020-4A4F-8DCC-EC7BDE1422C6}" type="presParOf" srcId="{3DE4DDDA-6D0F-475F-891F-76804215E487}" destId="{9376E9E3-921F-444C-A84A-BD82D4E90E17}" srcOrd="2" destOrd="0" presId="urn:microsoft.com/office/officeart/2005/8/layout/process2"/>
    <dgm:cxn modelId="{EFB4047E-DB3E-4561-B854-BE853AAFE2AF}" type="presParOf" srcId="{3DE4DDDA-6D0F-475F-891F-76804215E487}" destId="{6C69D61B-2993-4561-BB2C-3B125861FC5E}" srcOrd="3" destOrd="0" presId="urn:microsoft.com/office/officeart/2005/8/layout/process2"/>
    <dgm:cxn modelId="{E06FA481-10C8-4B05-B1BB-29F1718536F2}" type="presParOf" srcId="{6C69D61B-2993-4561-BB2C-3B125861FC5E}" destId="{46241469-E527-48EC-8748-4AAA5B909E50}" srcOrd="0" destOrd="0" presId="urn:microsoft.com/office/officeart/2005/8/layout/process2"/>
    <dgm:cxn modelId="{983E7141-9A5B-411A-8036-4EB6CB455E38}" type="presParOf" srcId="{3DE4DDDA-6D0F-475F-891F-76804215E487}" destId="{D0388DFE-8BE2-4F68-BCF7-0A81FA91858C}" srcOrd="4" destOrd="0" presId="urn:microsoft.com/office/officeart/2005/8/layout/process2"/>
    <dgm:cxn modelId="{C53FEA8D-8346-48BC-A4C1-1138B7093AC6}" type="presParOf" srcId="{3DE4DDDA-6D0F-475F-891F-76804215E487}" destId="{8066BC88-0776-4410-A7FC-94194D69195E}" srcOrd="5" destOrd="0" presId="urn:microsoft.com/office/officeart/2005/8/layout/process2"/>
    <dgm:cxn modelId="{B474A281-3781-4D4C-8E60-6E217DF6B216}" type="presParOf" srcId="{8066BC88-0776-4410-A7FC-94194D69195E}" destId="{033F61F2-1A89-4BC9-8C29-B73EFFE3A030}" srcOrd="0" destOrd="0" presId="urn:microsoft.com/office/officeart/2005/8/layout/process2"/>
    <dgm:cxn modelId="{C149C436-E0B8-4CE7-B836-324232FC3822}" type="presParOf" srcId="{3DE4DDDA-6D0F-475F-891F-76804215E487}" destId="{ABC74071-10C1-4379-AD81-BEB9ACF953B4}" srcOrd="6" destOrd="0" presId="urn:microsoft.com/office/officeart/2005/8/layout/process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DB3EBE1-2025-479E-970D-BECB9700F00E}" type="doc">
      <dgm:prSet loTypeId="urn:microsoft.com/office/officeart/2005/8/layout/process2" loCatId="process" qsTypeId="urn:microsoft.com/office/officeart/2005/8/quickstyle/simple1" qsCatId="simple" csTypeId="urn:microsoft.com/office/officeart/2005/8/colors/accent1_2" csCatId="accent1" phldr="1"/>
      <dgm:spPr/>
    </dgm:pt>
    <dgm:pt modelId="{EE5870F4-35CC-4ACF-ACA7-14C2392E3C1D}">
      <dgm:prSet phldrT="[Текст]"/>
      <dgm:spPr/>
      <dgm:t>
        <a:bodyPr/>
        <a:lstStyle/>
        <a:p>
          <a:r>
            <a:rPr lang="ru-RU" dirty="0" smtClean="0"/>
            <a:t>Перепад температуры</a:t>
          </a:r>
          <a:endParaRPr lang="ru-RU" dirty="0"/>
        </a:p>
      </dgm:t>
    </dgm:pt>
    <dgm:pt modelId="{ED200DD9-46B2-411E-AD2D-2F09EF3A6A7B}" type="parTrans" cxnId="{18893C26-5B5D-47CC-BD87-FE31CEF1E5D0}">
      <dgm:prSet/>
      <dgm:spPr/>
      <dgm:t>
        <a:bodyPr/>
        <a:lstStyle/>
        <a:p>
          <a:endParaRPr lang="ru-RU"/>
        </a:p>
      </dgm:t>
    </dgm:pt>
    <dgm:pt modelId="{EE756628-5309-4936-9304-431FFA059E23}" type="sibTrans" cxnId="{18893C26-5B5D-47CC-BD87-FE31CEF1E5D0}">
      <dgm:prSet/>
      <dgm:spPr/>
      <dgm:t>
        <a:bodyPr/>
        <a:lstStyle/>
        <a:p>
          <a:endParaRPr lang="ru-RU"/>
        </a:p>
      </dgm:t>
    </dgm:pt>
    <dgm:pt modelId="{5F4F5C90-242A-40DB-9A26-5A203E529736}">
      <dgm:prSet phldrT="[Текст]"/>
      <dgm:spPr/>
      <dgm:t>
        <a:bodyPr/>
        <a:lstStyle/>
        <a:p>
          <a:r>
            <a:rPr lang="ru-RU" dirty="0" smtClean="0"/>
            <a:t>Спазм сосудов</a:t>
          </a:r>
          <a:endParaRPr lang="ru-RU" dirty="0"/>
        </a:p>
      </dgm:t>
    </dgm:pt>
    <dgm:pt modelId="{EAD9F6A1-C806-49B5-A968-E9CAA8A7CC07}" type="parTrans" cxnId="{1A82E762-65E1-4CEC-8A3E-9E765C0A210D}">
      <dgm:prSet/>
      <dgm:spPr/>
      <dgm:t>
        <a:bodyPr/>
        <a:lstStyle/>
        <a:p>
          <a:endParaRPr lang="ru-RU"/>
        </a:p>
      </dgm:t>
    </dgm:pt>
    <dgm:pt modelId="{40B89572-4ABC-4C05-A32F-DA779FD57602}" type="sibTrans" cxnId="{1A82E762-65E1-4CEC-8A3E-9E765C0A210D}">
      <dgm:prSet/>
      <dgm:spPr/>
      <dgm:t>
        <a:bodyPr/>
        <a:lstStyle/>
        <a:p>
          <a:endParaRPr lang="ru-RU"/>
        </a:p>
      </dgm:t>
    </dgm:pt>
    <dgm:pt modelId="{C0A9F0BE-FECB-4730-B1E6-D589E65855B2}">
      <dgm:prSet phldrT="[Текст]"/>
      <dgm:spPr/>
      <dgm:t>
        <a:bodyPr/>
        <a:lstStyle/>
        <a:p>
          <a:r>
            <a:rPr lang="ru-RU" dirty="0" err="1" smtClean="0"/>
            <a:t>Паретическое</a:t>
          </a:r>
          <a:r>
            <a:rPr lang="ru-RU" dirty="0" smtClean="0"/>
            <a:t> расширение сосудов  кожи</a:t>
          </a:r>
          <a:endParaRPr lang="ru-RU" dirty="0"/>
        </a:p>
      </dgm:t>
    </dgm:pt>
    <dgm:pt modelId="{35EA736E-6A3E-4A98-9BAA-B665984F8D60}" type="parTrans" cxnId="{0E15280E-2006-4DCF-B6AE-F6054C4766B7}">
      <dgm:prSet/>
      <dgm:spPr/>
      <dgm:t>
        <a:bodyPr/>
        <a:lstStyle/>
        <a:p>
          <a:endParaRPr lang="ru-RU"/>
        </a:p>
      </dgm:t>
    </dgm:pt>
    <dgm:pt modelId="{4E9DEF5C-8DDF-430F-8856-0E22EC5246E7}" type="sibTrans" cxnId="{0E15280E-2006-4DCF-B6AE-F6054C4766B7}">
      <dgm:prSet/>
      <dgm:spPr/>
      <dgm:t>
        <a:bodyPr/>
        <a:lstStyle/>
        <a:p>
          <a:endParaRPr lang="ru-RU"/>
        </a:p>
      </dgm:t>
    </dgm:pt>
    <dgm:pt modelId="{A9512551-CFE0-49C3-939C-3743EE0BA9C5}" type="pres">
      <dgm:prSet presAssocID="{6DB3EBE1-2025-479E-970D-BECB9700F00E}" presName="linearFlow" presStyleCnt="0">
        <dgm:presLayoutVars>
          <dgm:resizeHandles val="exact"/>
        </dgm:presLayoutVars>
      </dgm:prSet>
      <dgm:spPr/>
    </dgm:pt>
    <dgm:pt modelId="{8E2C525B-FA6B-4D50-928E-2AB034D67B2B}" type="pres">
      <dgm:prSet presAssocID="{EE5870F4-35CC-4ACF-ACA7-14C2392E3C1D}" presName="node" presStyleLbl="node1" presStyleIdx="0" presStyleCnt="3">
        <dgm:presLayoutVars>
          <dgm:bulletEnabled val="1"/>
        </dgm:presLayoutVars>
      </dgm:prSet>
      <dgm:spPr/>
      <dgm:t>
        <a:bodyPr/>
        <a:lstStyle/>
        <a:p>
          <a:endParaRPr lang="ru-RU"/>
        </a:p>
      </dgm:t>
    </dgm:pt>
    <dgm:pt modelId="{8C3F4E0C-EE91-4C79-977E-B019D73F806E}" type="pres">
      <dgm:prSet presAssocID="{EE756628-5309-4936-9304-431FFA059E23}" presName="sibTrans" presStyleLbl="sibTrans2D1" presStyleIdx="0" presStyleCnt="2"/>
      <dgm:spPr/>
      <dgm:t>
        <a:bodyPr/>
        <a:lstStyle/>
        <a:p>
          <a:endParaRPr lang="ru-RU"/>
        </a:p>
      </dgm:t>
    </dgm:pt>
    <dgm:pt modelId="{8BF2CD27-4C32-4CD5-8088-3760DB0EB9FD}" type="pres">
      <dgm:prSet presAssocID="{EE756628-5309-4936-9304-431FFA059E23}" presName="connectorText" presStyleLbl="sibTrans2D1" presStyleIdx="0" presStyleCnt="2"/>
      <dgm:spPr/>
      <dgm:t>
        <a:bodyPr/>
        <a:lstStyle/>
        <a:p>
          <a:endParaRPr lang="ru-RU"/>
        </a:p>
      </dgm:t>
    </dgm:pt>
    <dgm:pt modelId="{5138B160-3B26-4F81-8A6B-B4482DE68242}" type="pres">
      <dgm:prSet presAssocID="{5F4F5C90-242A-40DB-9A26-5A203E529736}" presName="node" presStyleLbl="node1" presStyleIdx="1" presStyleCnt="3">
        <dgm:presLayoutVars>
          <dgm:bulletEnabled val="1"/>
        </dgm:presLayoutVars>
      </dgm:prSet>
      <dgm:spPr/>
      <dgm:t>
        <a:bodyPr/>
        <a:lstStyle/>
        <a:p>
          <a:endParaRPr lang="ru-RU"/>
        </a:p>
      </dgm:t>
    </dgm:pt>
    <dgm:pt modelId="{22F20268-3EDC-468E-9F52-1C679CBFF809}" type="pres">
      <dgm:prSet presAssocID="{40B89572-4ABC-4C05-A32F-DA779FD57602}" presName="sibTrans" presStyleLbl="sibTrans2D1" presStyleIdx="1" presStyleCnt="2"/>
      <dgm:spPr/>
      <dgm:t>
        <a:bodyPr/>
        <a:lstStyle/>
        <a:p>
          <a:endParaRPr lang="ru-RU"/>
        </a:p>
      </dgm:t>
    </dgm:pt>
    <dgm:pt modelId="{52B51FB4-5584-4BCC-9DC2-115C999F4F35}" type="pres">
      <dgm:prSet presAssocID="{40B89572-4ABC-4C05-A32F-DA779FD57602}" presName="connectorText" presStyleLbl="sibTrans2D1" presStyleIdx="1" presStyleCnt="2"/>
      <dgm:spPr/>
      <dgm:t>
        <a:bodyPr/>
        <a:lstStyle/>
        <a:p>
          <a:endParaRPr lang="ru-RU"/>
        </a:p>
      </dgm:t>
    </dgm:pt>
    <dgm:pt modelId="{C5E8374C-AF94-4C60-B8D3-D11FEAC7D97A}" type="pres">
      <dgm:prSet presAssocID="{C0A9F0BE-FECB-4730-B1E6-D589E65855B2}" presName="node" presStyleLbl="node1" presStyleIdx="2" presStyleCnt="3">
        <dgm:presLayoutVars>
          <dgm:bulletEnabled val="1"/>
        </dgm:presLayoutVars>
      </dgm:prSet>
      <dgm:spPr/>
      <dgm:t>
        <a:bodyPr/>
        <a:lstStyle/>
        <a:p>
          <a:endParaRPr lang="ru-RU"/>
        </a:p>
      </dgm:t>
    </dgm:pt>
  </dgm:ptLst>
  <dgm:cxnLst>
    <dgm:cxn modelId="{18893C26-5B5D-47CC-BD87-FE31CEF1E5D0}" srcId="{6DB3EBE1-2025-479E-970D-BECB9700F00E}" destId="{EE5870F4-35CC-4ACF-ACA7-14C2392E3C1D}" srcOrd="0" destOrd="0" parTransId="{ED200DD9-46B2-411E-AD2D-2F09EF3A6A7B}" sibTransId="{EE756628-5309-4936-9304-431FFA059E23}"/>
    <dgm:cxn modelId="{5EA9A22B-98F1-4822-8B02-085C0D71834F}" type="presOf" srcId="{40B89572-4ABC-4C05-A32F-DA779FD57602}" destId="{22F20268-3EDC-468E-9F52-1C679CBFF809}" srcOrd="0" destOrd="0" presId="urn:microsoft.com/office/officeart/2005/8/layout/process2"/>
    <dgm:cxn modelId="{0E15280E-2006-4DCF-B6AE-F6054C4766B7}" srcId="{6DB3EBE1-2025-479E-970D-BECB9700F00E}" destId="{C0A9F0BE-FECB-4730-B1E6-D589E65855B2}" srcOrd="2" destOrd="0" parTransId="{35EA736E-6A3E-4A98-9BAA-B665984F8D60}" sibTransId="{4E9DEF5C-8DDF-430F-8856-0E22EC5246E7}"/>
    <dgm:cxn modelId="{FBCA4838-636B-48B3-A56E-81826C824100}" type="presOf" srcId="{EE5870F4-35CC-4ACF-ACA7-14C2392E3C1D}" destId="{8E2C525B-FA6B-4D50-928E-2AB034D67B2B}" srcOrd="0" destOrd="0" presId="urn:microsoft.com/office/officeart/2005/8/layout/process2"/>
    <dgm:cxn modelId="{EA21F03D-D608-4B97-B441-128805180CA5}" type="presOf" srcId="{C0A9F0BE-FECB-4730-B1E6-D589E65855B2}" destId="{C5E8374C-AF94-4C60-B8D3-D11FEAC7D97A}" srcOrd="0" destOrd="0" presId="urn:microsoft.com/office/officeart/2005/8/layout/process2"/>
    <dgm:cxn modelId="{4A828F35-2852-4DB7-BAF0-5C7E5D57E945}" type="presOf" srcId="{EE756628-5309-4936-9304-431FFA059E23}" destId="{8C3F4E0C-EE91-4C79-977E-B019D73F806E}" srcOrd="0" destOrd="0" presId="urn:microsoft.com/office/officeart/2005/8/layout/process2"/>
    <dgm:cxn modelId="{B76B2491-8C86-43B0-AB45-536D8CAABE0D}" type="presOf" srcId="{6DB3EBE1-2025-479E-970D-BECB9700F00E}" destId="{A9512551-CFE0-49C3-939C-3743EE0BA9C5}" srcOrd="0" destOrd="0" presId="urn:microsoft.com/office/officeart/2005/8/layout/process2"/>
    <dgm:cxn modelId="{1A82E762-65E1-4CEC-8A3E-9E765C0A210D}" srcId="{6DB3EBE1-2025-479E-970D-BECB9700F00E}" destId="{5F4F5C90-242A-40DB-9A26-5A203E529736}" srcOrd="1" destOrd="0" parTransId="{EAD9F6A1-C806-49B5-A968-E9CAA8A7CC07}" sibTransId="{40B89572-4ABC-4C05-A32F-DA779FD57602}"/>
    <dgm:cxn modelId="{06955353-A3A6-457B-9737-B7BE366C751A}" type="presOf" srcId="{40B89572-4ABC-4C05-A32F-DA779FD57602}" destId="{52B51FB4-5584-4BCC-9DC2-115C999F4F35}" srcOrd="1" destOrd="0" presId="urn:microsoft.com/office/officeart/2005/8/layout/process2"/>
    <dgm:cxn modelId="{16E444B8-5667-44C3-87C7-93385051D2A3}" type="presOf" srcId="{5F4F5C90-242A-40DB-9A26-5A203E529736}" destId="{5138B160-3B26-4F81-8A6B-B4482DE68242}" srcOrd="0" destOrd="0" presId="urn:microsoft.com/office/officeart/2005/8/layout/process2"/>
    <dgm:cxn modelId="{5127249F-F80B-420B-8593-6AED6BAC26F3}" type="presOf" srcId="{EE756628-5309-4936-9304-431FFA059E23}" destId="{8BF2CD27-4C32-4CD5-8088-3760DB0EB9FD}" srcOrd="1" destOrd="0" presId="urn:microsoft.com/office/officeart/2005/8/layout/process2"/>
    <dgm:cxn modelId="{3A1D9894-4C20-4200-B2C5-039B696F442B}" type="presParOf" srcId="{A9512551-CFE0-49C3-939C-3743EE0BA9C5}" destId="{8E2C525B-FA6B-4D50-928E-2AB034D67B2B}" srcOrd="0" destOrd="0" presId="urn:microsoft.com/office/officeart/2005/8/layout/process2"/>
    <dgm:cxn modelId="{59D974C8-A672-4D51-8B88-DAEB49A5AEDA}" type="presParOf" srcId="{A9512551-CFE0-49C3-939C-3743EE0BA9C5}" destId="{8C3F4E0C-EE91-4C79-977E-B019D73F806E}" srcOrd="1" destOrd="0" presId="urn:microsoft.com/office/officeart/2005/8/layout/process2"/>
    <dgm:cxn modelId="{351FED4F-F431-4E75-9DA5-0C991A790E6E}" type="presParOf" srcId="{8C3F4E0C-EE91-4C79-977E-B019D73F806E}" destId="{8BF2CD27-4C32-4CD5-8088-3760DB0EB9FD}" srcOrd="0" destOrd="0" presId="urn:microsoft.com/office/officeart/2005/8/layout/process2"/>
    <dgm:cxn modelId="{E9175F01-0B65-433D-9FB3-F2BC05DB232D}" type="presParOf" srcId="{A9512551-CFE0-49C3-939C-3743EE0BA9C5}" destId="{5138B160-3B26-4F81-8A6B-B4482DE68242}" srcOrd="2" destOrd="0" presId="urn:microsoft.com/office/officeart/2005/8/layout/process2"/>
    <dgm:cxn modelId="{E4FCAE00-D695-480D-8386-45332ADA31F9}" type="presParOf" srcId="{A9512551-CFE0-49C3-939C-3743EE0BA9C5}" destId="{22F20268-3EDC-468E-9F52-1C679CBFF809}" srcOrd="3" destOrd="0" presId="urn:microsoft.com/office/officeart/2005/8/layout/process2"/>
    <dgm:cxn modelId="{33976DCB-0218-436E-99ED-D3EEA8E02173}" type="presParOf" srcId="{22F20268-3EDC-468E-9F52-1C679CBFF809}" destId="{52B51FB4-5584-4BCC-9DC2-115C999F4F35}" srcOrd="0" destOrd="0" presId="urn:microsoft.com/office/officeart/2005/8/layout/process2"/>
    <dgm:cxn modelId="{CB7F5CD2-4F9B-430A-B085-F1CFA7CA5751}" type="presParOf" srcId="{A9512551-CFE0-49C3-939C-3743EE0BA9C5}" destId="{C5E8374C-AF94-4C60-B8D3-D11FEAC7D97A}" srcOrd="4" destOrd="0" presId="urn:microsoft.com/office/officeart/2005/8/layout/process2"/>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38AC07A-6DC1-4FF9-AC89-BDEEA6A48F38}" type="doc">
      <dgm:prSet loTypeId="urn:microsoft.com/office/officeart/2005/8/layout/process2" loCatId="process" qsTypeId="urn:microsoft.com/office/officeart/2005/8/quickstyle/simple1" qsCatId="simple" csTypeId="urn:microsoft.com/office/officeart/2005/8/colors/accent1_2" csCatId="accent1" phldr="1"/>
      <dgm:spPr/>
    </dgm:pt>
    <dgm:pt modelId="{E13395E4-FB9A-4A03-A9DB-311855F0C966}">
      <dgm:prSet phldrT="[Текст]"/>
      <dgm:spPr/>
      <dgm:t>
        <a:bodyPr/>
        <a:lstStyle/>
        <a:p>
          <a:r>
            <a:rPr lang="ru-RU" dirty="0" smtClean="0"/>
            <a:t>Перепад температуры</a:t>
          </a:r>
          <a:endParaRPr lang="ru-RU" dirty="0"/>
        </a:p>
      </dgm:t>
    </dgm:pt>
    <dgm:pt modelId="{7449B4F5-EE63-4FA2-982A-0BE9F18F5E5B}" type="parTrans" cxnId="{2254BC1B-A137-4660-B400-294ED63807FF}">
      <dgm:prSet/>
      <dgm:spPr/>
      <dgm:t>
        <a:bodyPr/>
        <a:lstStyle/>
        <a:p>
          <a:endParaRPr lang="ru-RU"/>
        </a:p>
      </dgm:t>
    </dgm:pt>
    <dgm:pt modelId="{399BF499-55AB-4FAD-8AE1-35EAE8D213C7}" type="sibTrans" cxnId="{2254BC1B-A137-4660-B400-294ED63807FF}">
      <dgm:prSet/>
      <dgm:spPr/>
      <dgm:t>
        <a:bodyPr/>
        <a:lstStyle/>
        <a:p>
          <a:endParaRPr lang="ru-RU"/>
        </a:p>
      </dgm:t>
    </dgm:pt>
    <dgm:pt modelId="{FE00F825-13AE-48CD-B6FC-581B05B1DA21}">
      <dgm:prSet phldrT="[Текст]"/>
      <dgm:spPr/>
      <dgm:t>
        <a:bodyPr/>
        <a:lstStyle/>
        <a:p>
          <a:r>
            <a:rPr lang="ru-RU" dirty="0" smtClean="0"/>
            <a:t>Побледнение. Спазм сосудов</a:t>
          </a:r>
          <a:endParaRPr lang="ru-RU" dirty="0"/>
        </a:p>
      </dgm:t>
    </dgm:pt>
    <dgm:pt modelId="{A483F4FF-F0EE-4DE2-A478-35C65A458414}" type="parTrans" cxnId="{1D1D997E-9932-47A2-AADD-E53BFC633576}">
      <dgm:prSet/>
      <dgm:spPr/>
      <dgm:t>
        <a:bodyPr/>
        <a:lstStyle/>
        <a:p>
          <a:endParaRPr lang="ru-RU"/>
        </a:p>
      </dgm:t>
    </dgm:pt>
    <dgm:pt modelId="{CEC4D4EF-2890-4170-A020-B84F370CBD0D}" type="sibTrans" cxnId="{1D1D997E-9932-47A2-AADD-E53BFC633576}">
      <dgm:prSet/>
      <dgm:spPr/>
      <dgm:t>
        <a:bodyPr/>
        <a:lstStyle/>
        <a:p>
          <a:endParaRPr lang="ru-RU"/>
        </a:p>
      </dgm:t>
    </dgm:pt>
    <dgm:pt modelId="{D12F5A15-D590-4567-BA4D-9D25EF7BAFF7}">
      <dgm:prSet phldrT="[Текст]"/>
      <dgm:spPr/>
      <dgm:t>
        <a:bodyPr/>
        <a:lstStyle/>
        <a:p>
          <a:r>
            <a:rPr lang="ru-RU" dirty="0" smtClean="0"/>
            <a:t>Стадия вторичного озноба (расширение сосудов, цианоз)</a:t>
          </a:r>
          <a:endParaRPr lang="ru-RU" dirty="0"/>
        </a:p>
      </dgm:t>
    </dgm:pt>
    <dgm:pt modelId="{2EABE688-B52C-4C3B-89A4-ADBD7F856BA4}" type="parTrans" cxnId="{1F651E40-A777-4EFF-A1F7-4F78C3657C11}">
      <dgm:prSet/>
      <dgm:spPr/>
      <dgm:t>
        <a:bodyPr/>
        <a:lstStyle/>
        <a:p>
          <a:endParaRPr lang="ru-RU"/>
        </a:p>
      </dgm:t>
    </dgm:pt>
    <dgm:pt modelId="{D99A47B2-C4D9-4835-B3DB-5E3294910F82}" type="sibTrans" cxnId="{1F651E40-A777-4EFF-A1F7-4F78C3657C11}">
      <dgm:prSet/>
      <dgm:spPr/>
      <dgm:t>
        <a:bodyPr/>
        <a:lstStyle/>
        <a:p>
          <a:endParaRPr lang="ru-RU"/>
        </a:p>
      </dgm:t>
    </dgm:pt>
    <dgm:pt modelId="{6298DC0E-FE8A-4700-81D2-CBE8D45F62BB}">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ru-RU" dirty="0" smtClean="0"/>
            <a:t>Расширение сосудов кожи</a:t>
          </a:r>
        </a:p>
        <a:p>
          <a:pPr defTabSz="800100">
            <a:lnSpc>
              <a:spcPct val="90000"/>
            </a:lnSpc>
            <a:spcBef>
              <a:spcPct val="0"/>
            </a:spcBef>
            <a:spcAft>
              <a:spcPct val="35000"/>
            </a:spcAft>
          </a:pPr>
          <a:endParaRPr lang="ru-RU" dirty="0"/>
        </a:p>
      </dgm:t>
    </dgm:pt>
    <dgm:pt modelId="{D76DFFAC-72CC-4DB2-A738-C40B47661209}" type="parTrans" cxnId="{37EE70A9-6757-41ED-A667-560993B0D590}">
      <dgm:prSet/>
      <dgm:spPr/>
      <dgm:t>
        <a:bodyPr/>
        <a:lstStyle/>
        <a:p>
          <a:endParaRPr lang="ru-RU"/>
        </a:p>
      </dgm:t>
    </dgm:pt>
    <dgm:pt modelId="{624426B3-38BA-4AED-BBF9-CE732BCB10CB}" type="sibTrans" cxnId="{37EE70A9-6757-41ED-A667-560993B0D590}">
      <dgm:prSet/>
      <dgm:spPr/>
      <dgm:t>
        <a:bodyPr/>
        <a:lstStyle/>
        <a:p>
          <a:endParaRPr lang="ru-RU"/>
        </a:p>
      </dgm:t>
    </dgm:pt>
    <dgm:pt modelId="{DC9BB1D1-D105-4DC5-A72C-4A8D5A5E9F3F}" type="pres">
      <dgm:prSet presAssocID="{F38AC07A-6DC1-4FF9-AC89-BDEEA6A48F38}" presName="linearFlow" presStyleCnt="0">
        <dgm:presLayoutVars>
          <dgm:resizeHandles val="exact"/>
        </dgm:presLayoutVars>
      </dgm:prSet>
      <dgm:spPr/>
    </dgm:pt>
    <dgm:pt modelId="{EF7FCD72-33DE-4EC8-9CF5-11A25E2E8496}" type="pres">
      <dgm:prSet presAssocID="{E13395E4-FB9A-4A03-A9DB-311855F0C966}" presName="node" presStyleLbl="node1" presStyleIdx="0" presStyleCnt="4" custLinFactNeighborY="20637">
        <dgm:presLayoutVars>
          <dgm:bulletEnabled val="1"/>
        </dgm:presLayoutVars>
      </dgm:prSet>
      <dgm:spPr/>
      <dgm:t>
        <a:bodyPr/>
        <a:lstStyle/>
        <a:p>
          <a:endParaRPr lang="ru-RU"/>
        </a:p>
      </dgm:t>
    </dgm:pt>
    <dgm:pt modelId="{0317E7FC-479D-4DA3-BAEB-6B5600F19DCD}" type="pres">
      <dgm:prSet presAssocID="{399BF499-55AB-4FAD-8AE1-35EAE8D213C7}" presName="sibTrans" presStyleLbl="sibTrans2D1" presStyleIdx="0" presStyleCnt="3"/>
      <dgm:spPr/>
      <dgm:t>
        <a:bodyPr/>
        <a:lstStyle/>
        <a:p>
          <a:endParaRPr lang="ru-RU"/>
        </a:p>
      </dgm:t>
    </dgm:pt>
    <dgm:pt modelId="{19E91CCC-F11F-44DE-85EC-6606C42A4E36}" type="pres">
      <dgm:prSet presAssocID="{399BF499-55AB-4FAD-8AE1-35EAE8D213C7}" presName="connectorText" presStyleLbl="sibTrans2D1" presStyleIdx="0" presStyleCnt="3"/>
      <dgm:spPr/>
      <dgm:t>
        <a:bodyPr/>
        <a:lstStyle/>
        <a:p>
          <a:endParaRPr lang="ru-RU"/>
        </a:p>
      </dgm:t>
    </dgm:pt>
    <dgm:pt modelId="{BDAB5C33-4E5A-4EDF-8E16-3DEFCA83F104}" type="pres">
      <dgm:prSet presAssocID="{FE00F825-13AE-48CD-B6FC-581B05B1DA21}" presName="node" presStyleLbl="node1" presStyleIdx="1" presStyleCnt="4">
        <dgm:presLayoutVars>
          <dgm:bulletEnabled val="1"/>
        </dgm:presLayoutVars>
      </dgm:prSet>
      <dgm:spPr/>
      <dgm:t>
        <a:bodyPr/>
        <a:lstStyle/>
        <a:p>
          <a:endParaRPr lang="ru-RU"/>
        </a:p>
      </dgm:t>
    </dgm:pt>
    <dgm:pt modelId="{8F650963-9C3B-4A8D-860C-52B9C9841F10}" type="pres">
      <dgm:prSet presAssocID="{CEC4D4EF-2890-4170-A020-B84F370CBD0D}" presName="sibTrans" presStyleLbl="sibTrans2D1" presStyleIdx="1" presStyleCnt="3"/>
      <dgm:spPr/>
      <dgm:t>
        <a:bodyPr/>
        <a:lstStyle/>
        <a:p>
          <a:endParaRPr lang="ru-RU"/>
        </a:p>
      </dgm:t>
    </dgm:pt>
    <dgm:pt modelId="{73B64C82-5C69-4C52-BBAA-7C83880495C4}" type="pres">
      <dgm:prSet presAssocID="{CEC4D4EF-2890-4170-A020-B84F370CBD0D}" presName="connectorText" presStyleLbl="sibTrans2D1" presStyleIdx="1" presStyleCnt="3"/>
      <dgm:spPr/>
      <dgm:t>
        <a:bodyPr/>
        <a:lstStyle/>
        <a:p>
          <a:endParaRPr lang="ru-RU"/>
        </a:p>
      </dgm:t>
    </dgm:pt>
    <dgm:pt modelId="{73DCEA7B-BA74-4BEA-8E80-34D8C3CB3516}" type="pres">
      <dgm:prSet presAssocID="{6298DC0E-FE8A-4700-81D2-CBE8D45F62BB}" presName="node" presStyleLbl="node1" presStyleIdx="2" presStyleCnt="4">
        <dgm:presLayoutVars>
          <dgm:bulletEnabled val="1"/>
        </dgm:presLayoutVars>
      </dgm:prSet>
      <dgm:spPr/>
      <dgm:t>
        <a:bodyPr/>
        <a:lstStyle/>
        <a:p>
          <a:endParaRPr lang="ru-RU"/>
        </a:p>
      </dgm:t>
    </dgm:pt>
    <dgm:pt modelId="{5DE318D6-C636-4F7F-8BB7-05611E3DABD4}" type="pres">
      <dgm:prSet presAssocID="{624426B3-38BA-4AED-BBF9-CE732BCB10CB}" presName="sibTrans" presStyleLbl="sibTrans2D1" presStyleIdx="2" presStyleCnt="3"/>
      <dgm:spPr/>
      <dgm:t>
        <a:bodyPr/>
        <a:lstStyle/>
        <a:p>
          <a:endParaRPr lang="ru-RU"/>
        </a:p>
      </dgm:t>
    </dgm:pt>
    <dgm:pt modelId="{FCB8BADF-CFF7-424B-8229-FF94A77A213F}" type="pres">
      <dgm:prSet presAssocID="{624426B3-38BA-4AED-BBF9-CE732BCB10CB}" presName="connectorText" presStyleLbl="sibTrans2D1" presStyleIdx="2" presStyleCnt="3"/>
      <dgm:spPr/>
      <dgm:t>
        <a:bodyPr/>
        <a:lstStyle/>
        <a:p>
          <a:endParaRPr lang="ru-RU"/>
        </a:p>
      </dgm:t>
    </dgm:pt>
    <dgm:pt modelId="{02B8DE46-D8A5-4CA1-8822-3D39459AC61D}" type="pres">
      <dgm:prSet presAssocID="{D12F5A15-D590-4567-BA4D-9D25EF7BAFF7}" presName="node" presStyleLbl="node1" presStyleIdx="3" presStyleCnt="4">
        <dgm:presLayoutVars>
          <dgm:bulletEnabled val="1"/>
        </dgm:presLayoutVars>
      </dgm:prSet>
      <dgm:spPr/>
      <dgm:t>
        <a:bodyPr/>
        <a:lstStyle/>
        <a:p>
          <a:endParaRPr lang="ru-RU"/>
        </a:p>
      </dgm:t>
    </dgm:pt>
  </dgm:ptLst>
  <dgm:cxnLst>
    <dgm:cxn modelId="{F208D8B0-8F26-40E1-B0FB-696C6AF2FA1C}" type="presOf" srcId="{624426B3-38BA-4AED-BBF9-CE732BCB10CB}" destId="{FCB8BADF-CFF7-424B-8229-FF94A77A213F}" srcOrd="1" destOrd="0" presId="urn:microsoft.com/office/officeart/2005/8/layout/process2"/>
    <dgm:cxn modelId="{0DB646AF-B7F9-489A-9A47-5FA61D6CB527}" type="presOf" srcId="{399BF499-55AB-4FAD-8AE1-35EAE8D213C7}" destId="{0317E7FC-479D-4DA3-BAEB-6B5600F19DCD}" srcOrd="0" destOrd="0" presId="urn:microsoft.com/office/officeart/2005/8/layout/process2"/>
    <dgm:cxn modelId="{EDA79662-C9DA-4D52-B39A-09C2C7A38DFF}" type="presOf" srcId="{CEC4D4EF-2890-4170-A020-B84F370CBD0D}" destId="{8F650963-9C3B-4A8D-860C-52B9C9841F10}" srcOrd="0" destOrd="0" presId="urn:microsoft.com/office/officeart/2005/8/layout/process2"/>
    <dgm:cxn modelId="{2254BC1B-A137-4660-B400-294ED63807FF}" srcId="{F38AC07A-6DC1-4FF9-AC89-BDEEA6A48F38}" destId="{E13395E4-FB9A-4A03-A9DB-311855F0C966}" srcOrd="0" destOrd="0" parTransId="{7449B4F5-EE63-4FA2-982A-0BE9F18F5E5B}" sibTransId="{399BF499-55AB-4FAD-8AE1-35EAE8D213C7}"/>
    <dgm:cxn modelId="{5C617A0F-17FE-4989-B710-A41EE5C2A5AD}" type="presOf" srcId="{E13395E4-FB9A-4A03-A9DB-311855F0C966}" destId="{EF7FCD72-33DE-4EC8-9CF5-11A25E2E8496}" srcOrd="0" destOrd="0" presId="urn:microsoft.com/office/officeart/2005/8/layout/process2"/>
    <dgm:cxn modelId="{42AE389B-6E8F-4FCE-BAE8-550D114E0150}" type="presOf" srcId="{CEC4D4EF-2890-4170-A020-B84F370CBD0D}" destId="{73B64C82-5C69-4C52-BBAA-7C83880495C4}" srcOrd="1" destOrd="0" presId="urn:microsoft.com/office/officeart/2005/8/layout/process2"/>
    <dgm:cxn modelId="{1F651E40-A777-4EFF-A1F7-4F78C3657C11}" srcId="{F38AC07A-6DC1-4FF9-AC89-BDEEA6A48F38}" destId="{D12F5A15-D590-4567-BA4D-9D25EF7BAFF7}" srcOrd="3" destOrd="0" parTransId="{2EABE688-B52C-4C3B-89A4-ADBD7F856BA4}" sibTransId="{D99A47B2-C4D9-4835-B3DB-5E3294910F82}"/>
    <dgm:cxn modelId="{37EE70A9-6757-41ED-A667-560993B0D590}" srcId="{F38AC07A-6DC1-4FF9-AC89-BDEEA6A48F38}" destId="{6298DC0E-FE8A-4700-81D2-CBE8D45F62BB}" srcOrd="2" destOrd="0" parTransId="{D76DFFAC-72CC-4DB2-A738-C40B47661209}" sibTransId="{624426B3-38BA-4AED-BBF9-CE732BCB10CB}"/>
    <dgm:cxn modelId="{F4970B2B-61DB-40C9-A170-C60A71FD68C4}" type="presOf" srcId="{624426B3-38BA-4AED-BBF9-CE732BCB10CB}" destId="{5DE318D6-C636-4F7F-8BB7-05611E3DABD4}" srcOrd="0" destOrd="0" presId="urn:microsoft.com/office/officeart/2005/8/layout/process2"/>
    <dgm:cxn modelId="{1D1D997E-9932-47A2-AADD-E53BFC633576}" srcId="{F38AC07A-6DC1-4FF9-AC89-BDEEA6A48F38}" destId="{FE00F825-13AE-48CD-B6FC-581B05B1DA21}" srcOrd="1" destOrd="0" parTransId="{A483F4FF-F0EE-4DE2-A478-35C65A458414}" sibTransId="{CEC4D4EF-2890-4170-A020-B84F370CBD0D}"/>
    <dgm:cxn modelId="{A1E46ACB-DF4A-4893-9BC2-9F6C7591BBD4}" type="presOf" srcId="{F38AC07A-6DC1-4FF9-AC89-BDEEA6A48F38}" destId="{DC9BB1D1-D105-4DC5-A72C-4A8D5A5E9F3F}" srcOrd="0" destOrd="0" presId="urn:microsoft.com/office/officeart/2005/8/layout/process2"/>
    <dgm:cxn modelId="{9BD3B21B-A5AB-4B4C-A076-01E5CDA58AD6}" type="presOf" srcId="{399BF499-55AB-4FAD-8AE1-35EAE8D213C7}" destId="{19E91CCC-F11F-44DE-85EC-6606C42A4E36}" srcOrd="1" destOrd="0" presId="urn:microsoft.com/office/officeart/2005/8/layout/process2"/>
    <dgm:cxn modelId="{DEED40A6-02BC-4980-BC66-EF1B91868F16}" type="presOf" srcId="{FE00F825-13AE-48CD-B6FC-581B05B1DA21}" destId="{BDAB5C33-4E5A-4EDF-8E16-3DEFCA83F104}" srcOrd="0" destOrd="0" presId="urn:microsoft.com/office/officeart/2005/8/layout/process2"/>
    <dgm:cxn modelId="{267A498B-EF45-4C7D-87E3-4F51B5DC509E}" type="presOf" srcId="{D12F5A15-D590-4567-BA4D-9D25EF7BAFF7}" destId="{02B8DE46-D8A5-4CA1-8822-3D39459AC61D}" srcOrd="0" destOrd="0" presId="urn:microsoft.com/office/officeart/2005/8/layout/process2"/>
    <dgm:cxn modelId="{F3C4CAC7-A44C-4583-98D6-E8F258002464}" type="presOf" srcId="{6298DC0E-FE8A-4700-81D2-CBE8D45F62BB}" destId="{73DCEA7B-BA74-4BEA-8E80-34D8C3CB3516}" srcOrd="0" destOrd="0" presId="urn:microsoft.com/office/officeart/2005/8/layout/process2"/>
    <dgm:cxn modelId="{91CADC0D-36E4-4F53-8D2F-9003F65B5491}" type="presParOf" srcId="{DC9BB1D1-D105-4DC5-A72C-4A8D5A5E9F3F}" destId="{EF7FCD72-33DE-4EC8-9CF5-11A25E2E8496}" srcOrd="0" destOrd="0" presId="urn:microsoft.com/office/officeart/2005/8/layout/process2"/>
    <dgm:cxn modelId="{81682751-D2EB-4E32-B779-CBB4C418F45D}" type="presParOf" srcId="{DC9BB1D1-D105-4DC5-A72C-4A8D5A5E9F3F}" destId="{0317E7FC-479D-4DA3-BAEB-6B5600F19DCD}" srcOrd="1" destOrd="0" presId="urn:microsoft.com/office/officeart/2005/8/layout/process2"/>
    <dgm:cxn modelId="{627A5FBD-B220-49FE-8E5B-E836DF768BD6}" type="presParOf" srcId="{0317E7FC-479D-4DA3-BAEB-6B5600F19DCD}" destId="{19E91CCC-F11F-44DE-85EC-6606C42A4E36}" srcOrd="0" destOrd="0" presId="urn:microsoft.com/office/officeart/2005/8/layout/process2"/>
    <dgm:cxn modelId="{DB599C27-3D84-478A-8CCF-A09CD15C6C02}" type="presParOf" srcId="{DC9BB1D1-D105-4DC5-A72C-4A8D5A5E9F3F}" destId="{BDAB5C33-4E5A-4EDF-8E16-3DEFCA83F104}" srcOrd="2" destOrd="0" presId="urn:microsoft.com/office/officeart/2005/8/layout/process2"/>
    <dgm:cxn modelId="{063F9348-1C6F-4A31-B99B-1716E62FE814}" type="presParOf" srcId="{DC9BB1D1-D105-4DC5-A72C-4A8D5A5E9F3F}" destId="{8F650963-9C3B-4A8D-860C-52B9C9841F10}" srcOrd="3" destOrd="0" presId="urn:microsoft.com/office/officeart/2005/8/layout/process2"/>
    <dgm:cxn modelId="{2DA44125-22C1-4CEE-95CF-8349CE6B0022}" type="presParOf" srcId="{8F650963-9C3B-4A8D-860C-52B9C9841F10}" destId="{73B64C82-5C69-4C52-BBAA-7C83880495C4}" srcOrd="0" destOrd="0" presId="urn:microsoft.com/office/officeart/2005/8/layout/process2"/>
    <dgm:cxn modelId="{0153221C-E035-4FCE-B62A-9BCFA5A5957F}" type="presParOf" srcId="{DC9BB1D1-D105-4DC5-A72C-4A8D5A5E9F3F}" destId="{73DCEA7B-BA74-4BEA-8E80-34D8C3CB3516}" srcOrd="4" destOrd="0" presId="urn:microsoft.com/office/officeart/2005/8/layout/process2"/>
    <dgm:cxn modelId="{4D8C7C30-CB5A-43F5-A4EB-86F08A0D8D7D}" type="presParOf" srcId="{DC9BB1D1-D105-4DC5-A72C-4A8D5A5E9F3F}" destId="{5DE318D6-C636-4F7F-8BB7-05611E3DABD4}" srcOrd="5" destOrd="0" presId="urn:microsoft.com/office/officeart/2005/8/layout/process2"/>
    <dgm:cxn modelId="{2D675780-8CBF-43AA-B255-C884C811BD2B}" type="presParOf" srcId="{5DE318D6-C636-4F7F-8BB7-05611E3DABD4}" destId="{FCB8BADF-CFF7-424B-8229-FF94A77A213F}" srcOrd="0" destOrd="0" presId="urn:microsoft.com/office/officeart/2005/8/layout/process2"/>
    <dgm:cxn modelId="{6B061428-35F1-47B4-89C8-BFB7ABDDFB79}" type="presParOf" srcId="{DC9BB1D1-D105-4DC5-A72C-4A8D5A5E9F3F}" destId="{02B8DE46-D8A5-4CA1-8822-3D39459AC61D}" srcOrd="6" destOrd="0" presId="urn:microsoft.com/office/officeart/2005/8/layout/process2"/>
  </dgm:cxnLst>
  <dgm:bg/>
  <dgm:whole/>
  <dgm:extLst>
    <a:ext uri="http://schemas.microsoft.com/office/drawing/2008/diagram">
      <dsp:dataModelExt xmlns:dsp="http://schemas.microsoft.com/office/drawing/2008/diagram" xmlns="" relId="rId1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F179206-8962-4669-96B2-0C3782262849}">
      <dsp:nvSpPr>
        <dsp:cNvPr id="0" name=""/>
        <dsp:cNvSpPr/>
      </dsp:nvSpPr>
      <dsp:spPr>
        <a:xfrm>
          <a:off x="4296975" y="1007670"/>
          <a:ext cx="2745421" cy="675424"/>
        </a:xfrm>
        <a:custGeom>
          <a:avLst/>
          <a:gdLst/>
          <a:ahLst/>
          <a:cxnLst/>
          <a:rect l="0" t="0" r="0" b="0"/>
          <a:pathLst>
            <a:path>
              <a:moveTo>
                <a:pt x="0" y="0"/>
              </a:moveTo>
              <a:lnTo>
                <a:pt x="0" y="476314"/>
              </a:lnTo>
              <a:lnTo>
                <a:pt x="2745421" y="476314"/>
              </a:lnTo>
              <a:lnTo>
                <a:pt x="2745421" y="67542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311823-CD20-4CC4-977C-267B3D6612FD}">
      <dsp:nvSpPr>
        <dsp:cNvPr id="0" name=""/>
        <dsp:cNvSpPr/>
      </dsp:nvSpPr>
      <dsp:spPr>
        <a:xfrm>
          <a:off x="4369747" y="3047904"/>
          <a:ext cx="91440" cy="625089"/>
        </a:xfrm>
        <a:custGeom>
          <a:avLst/>
          <a:gdLst/>
          <a:ahLst/>
          <a:cxnLst/>
          <a:rect l="0" t="0" r="0" b="0"/>
          <a:pathLst>
            <a:path>
              <a:moveTo>
                <a:pt x="45720" y="0"/>
              </a:moveTo>
              <a:lnTo>
                <a:pt x="45720" y="625089"/>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CC03710-5DE2-4D12-941F-47F9D8E3C7FF}">
      <dsp:nvSpPr>
        <dsp:cNvPr id="0" name=""/>
        <dsp:cNvSpPr/>
      </dsp:nvSpPr>
      <dsp:spPr>
        <a:xfrm>
          <a:off x="4296975" y="1007670"/>
          <a:ext cx="118491" cy="675424"/>
        </a:xfrm>
        <a:custGeom>
          <a:avLst/>
          <a:gdLst/>
          <a:ahLst/>
          <a:cxnLst/>
          <a:rect l="0" t="0" r="0" b="0"/>
          <a:pathLst>
            <a:path>
              <a:moveTo>
                <a:pt x="0" y="0"/>
              </a:moveTo>
              <a:lnTo>
                <a:pt x="0" y="476314"/>
              </a:lnTo>
              <a:lnTo>
                <a:pt x="118491" y="476314"/>
              </a:lnTo>
              <a:lnTo>
                <a:pt x="118491" y="67542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3FF2E3-001F-4792-B30B-F08E4862B725}">
      <dsp:nvSpPr>
        <dsp:cNvPr id="0" name=""/>
        <dsp:cNvSpPr/>
      </dsp:nvSpPr>
      <dsp:spPr>
        <a:xfrm>
          <a:off x="1460871" y="3047904"/>
          <a:ext cx="91440" cy="625831"/>
        </a:xfrm>
        <a:custGeom>
          <a:avLst/>
          <a:gdLst/>
          <a:ahLst/>
          <a:cxnLst/>
          <a:rect l="0" t="0" r="0" b="0"/>
          <a:pathLst>
            <a:path>
              <a:moveTo>
                <a:pt x="45720" y="0"/>
              </a:moveTo>
              <a:lnTo>
                <a:pt x="45720" y="426721"/>
              </a:lnTo>
              <a:lnTo>
                <a:pt x="63086" y="426721"/>
              </a:lnTo>
              <a:lnTo>
                <a:pt x="63086" y="62583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1BB3BA-E8A4-4C97-8ADD-412D7DF332A0}">
      <dsp:nvSpPr>
        <dsp:cNvPr id="0" name=""/>
        <dsp:cNvSpPr/>
      </dsp:nvSpPr>
      <dsp:spPr>
        <a:xfrm>
          <a:off x="1506591" y="1007670"/>
          <a:ext cx="2790384" cy="675424"/>
        </a:xfrm>
        <a:custGeom>
          <a:avLst/>
          <a:gdLst/>
          <a:ahLst/>
          <a:cxnLst/>
          <a:rect l="0" t="0" r="0" b="0"/>
          <a:pathLst>
            <a:path>
              <a:moveTo>
                <a:pt x="2790384" y="0"/>
              </a:moveTo>
              <a:lnTo>
                <a:pt x="2790384" y="476314"/>
              </a:lnTo>
              <a:lnTo>
                <a:pt x="0" y="476314"/>
              </a:lnTo>
              <a:lnTo>
                <a:pt x="0" y="67542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12C61A-2295-4E89-AF0A-1A03ED204C13}">
      <dsp:nvSpPr>
        <dsp:cNvPr id="0" name=""/>
        <dsp:cNvSpPr/>
      </dsp:nvSpPr>
      <dsp:spPr>
        <a:xfrm>
          <a:off x="3222322" y="-49592"/>
          <a:ext cx="2149306" cy="10572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D32D7B-3347-4D04-B455-3A0D32809C82}">
      <dsp:nvSpPr>
        <dsp:cNvPr id="0" name=""/>
        <dsp:cNvSpPr/>
      </dsp:nvSpPr>
      <dsp:spPr>
        <a:xfrm>
          <a:off x="3461134" y="177278"/>
          <a:ext cx="2149306" cy="105726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ru-RU" sz="3200" kern="1200" dirty="0" smtClean="0"/>
            <a:t>Табачный дым</a:t>
          </a:r>
          <a:endParaRPr lang="ru-RU" sz="3200" kern="1200" dirty="0"/>
        </a:p>
      </dsp:txBody>
      <dsp:txXfrm>
        <a:off x="3461134" y="177278"/>
        <a:ext cx="2149306" cy="1057263"/>
      </dsp:txXfrm>
    </dsp:sp>
    <dsp:sp modelId="{4400FB2F-C611-42D1-BBCA-583201F406EA}">
      <dsp:nvSpPr>
        <dsp:cNvPr id="0" name=""/>
        <dsp:cNvSpPr/>
      </dsp:nvSpPr>
      <dsp:spPr>
        <a:xfrm>
          <a:off x="431937" y="1683094"/>
          <a:ext cx="2149306" cy="13648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BDE1D5-BF44-48FD-9A04-921BF7A8F561}">
      <dsp:nvSpPr>
        <dsp:cNvPr id="0" name=""/>
        <dsp:cNvSpPr/>
      </dsp:nvSpPr>
      <dsp:spPr>
        <a:xfrm>
          <a:off x="670749" y="1909965"/>
          <a:ext cx="2149306" cy="13648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kern="1200" dirty="0" smtClean="0"/>
            <a:t>Газовая фаза</a:t>
          </a:r>
          <a:endParaRPr lang="ru-RU" sz="2800" kern="1200" dirty="0"/>
        </a:p>
      </dsp:txBody>
      <dsp:txXfrm>
        <a:off x="670749" y="1909965"/>
        <a:ext cx="2149306" cy="1364809"/>
      </dsp:txXfrm>
    </dsp:sp>
    <dsp:sp modelId="{68987224-E6A4-4D29-99E3-BBA7439BC5C9}">
      <dsp:nvSpPr>
        <dsp:cNvPr id="0" name=""/>
        <dsp:cNvSpPr/>
      </dsp:nvSpPr>
      <dsp:spPr>
        <a:xfrm>
          <a:off x="167358" y="3673735"/>
          <a:ext cx="2713198" cy="274310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D03548-6909-4211-8291-31D354D317E7}">
      <dsp:nvSpPr>
        <dsp:cNvPr id="0" name=""/>
        <dsp:cNvSpPr/>
      </dsp:nvSpPr>
      <dsp:spPr>
        <a:xfrm>
          <a:off x="406170" y="3900606"/>
          <a:ext cx="2713198" cy="274310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100000"/>
            </a:lnSpc>
            <a:spcBef>
              <a:spcPct val="0"/>
            </a:spcBef>
            <a:spcAft>
              <a:spcPts val="0"/>
            </a:spcAft>
          </a:pPr>
          <a:r>
            <a:rPr lang="ru-RU" sz="1800" b="1" kern="1200" dirty="0" smtClean="0"/>
            <a:t>Оксид углерода,</a:t>
          </a:r>
        </a:p>
        <a:p>
          <a:pPr lvl="0" algn="ctr" defTabSz="800100">
            <a:lnSpc>
              <a:spcPct val="100000"/>
            </a:lnSpc>
            <a:spcBef>
              <a:spcPct val="0"/>
            </a:spcBef>
            <a:spcAft>
              <a:spcPts val="0"/>
            </a:spcAft>
          </a:pPr>
          <a:r>
            <a:rPr lang="ru-RU" sz="1800" b="1" kern="1200" dirty="0" smtClean="0"/>
            <a:t>Оксиды азота, </a:t>
          </a:r>
          <a:r>
            <a:rPr lang="ru-RU" sz="1800" b="1" kern="1200" dirty="0" err="1" smtClean="0"/>
            <a:t>Диметилнитрозамин</a:t>
          </a:r>
          <a:endParaRPr lang="ru-RU" sz="1800" b="1" kern="1200" dirty="0" smtClean="0"/>
        </a:p>
        <a:p>
          <a:pPr lvl="0" algn="ctr" defTabSz="800100">
            <a:lnSpc>
              <a:spcPct val="100000"/>
            </a:lnSpc>
            <a:spcBef>
              <a:spcPct val="0"/>
            </a:spcBef>
            <a:spcAft>
              <a:spcPts val="0"/>
            </a:spcAft>
          </a:pPr>
          <a:r>
            <a:rPr lang="ru-RU" sz="1800" b="1" kern="1200" dirty="0" smtClean="0"/>
            <a:t> Формальдегид</a:t>
          </a:r>
        </a:p>
        <a:p>
          <a:pPr marL="0" marR="0" lvl="0" indent="0" algn="ctr" defTabSz="914400" eaLnBrk="1" fontAlgn="auto" latinLnBrk="0" hangingPunct="1">
            <a:lnSpc>
              <a:spcPct val="100000"/>
            </a:lnSpc>
            <a:spcBef>
              <a:spcPct val="0"/>
            </a:spcBef>
            <a:spcAft>
              <a:spcPts val="0"/>
            </a:spcAft>
            <a:buClrTx/>
            <a:buSzTx/>
            <a:buFontTx/>
            <a:buNone/>
            <a:tabLst/>
            <a:defRPr/>
          </a:pPr>
          <a:r>
            <a:rPr lang="ru-RU" sz="1800" b="1" kern="1200" dirty="0" smtClean="0"/>
            <a:t> Цианистый водород  Акролеин</a:t>
          </a:r>
        </a:p>
        <a:p>
          <a:pPr lvl="0" algn="ctr" defTabSz="800100">
            <a:lnSpc>
              <a:spcPct val="90000"/>
            </a:lnSpc>
            <a:spcBef>
              <a:spcPct val="0"/>
            </a:spcBef>
            <a:spcAft>
              <a:spcPct val="35000"/>
            </a:spcAft>
          </a:pPr>
          <a:endParaRPr lang="ru-RU" sz="1000" kern="1200" dirty="0"/>
        </a:p>
      </dsp:txBody>
      <dsp:txXfrm>
        <a:off x="406170" y="3900606"/>
        <a:ext cx="2713198" cy="2743103"/>
      </dsp:txXfrm>
    </dsp:sp>
    <dsp:sp modelId="{C601F8FD-4D1D-4EA9-9FE7-D1104745F47E}">
      <dsp:nvSpPr>
        <dsp:cNvPr id="0" name=""/>
        <dsp:cNvSpPr/>
      </dsp:nvSpPr>
      <dsp:spPr>
        <a:xfrm>
          <a:off x="3340813" y="1683094"/>
          <a:ext cx="2149306" cy="13648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15E664-D2AF-45D3-B525-42A2E1D476CC}">
      <dsp:nvSpPr>
        <dsp:cNvPr id="0" name=""/>
        <dsp:cNvSpPr/>
      </dsp:nvSpPr>
      <dsp:spPr>
        <a:xfrm>
          <a:off x="3579625" y="1909965"/>
          <a:ext cx="2149306" cy="13648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ru-RU" sz="2800" kern="1200" dirty="0" smtClean="0"/>
            <a:t>Фаза твердых частиц</a:t>
          </a:r>
          <a:endParaRPr lang="ru-RU" sz="2800" kern="1200" dirty="0"/>
        </a:p>
      </dsp:txBody>
      <dsp:txXfrm>
        <a:off x="3579625" y="1909965"/>
        <a:ext cx="2149306" cy="1364809"/>
      </dsp:txXfrm>
    </dsp:sp>
    <dsp:sp modelId="{520BA56B-9780-40E2-B7DB-D0A414715C66}">
      <dsp:nvSpPr>
        <dsp:cNvPr id="0" name=""/>
        <dsp:cNvSpPr/>
      </dsp:nvSpPr>
      <dsp:spPr>
        <a:xfrm>
          <a:off x="3340813" y="3672994"/>
          <a:ext cx="2149306" cy="13648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9CB0C9-DBEC-4FF7-9078-707A7DEB568C}">
      <dsp:nvSpPr>
        <dsp:cNvPr id="0" name=""/>
        <dsp:cNvSpPr/>
      </dsp:nvSpPr>
      <dsp:spPr>
        <a:xfrm>
          <a:off x="3579625" y="3899865"/>
          <a:ext cx="2149306" cy="136480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ru-RU" sz="2100" kern="1200" dirty="0" smtClean="0"/>
            <a:t>Никотин</a:t>
          </a:r>
        </a:p>
        <a:p>
          <a:pPr lvl="0" algn="ctr" defTabSz="933450">
            <a:lnSpc>
              <a:spcPct val="90000"/>
            </a:lnSpc>
            <a:spcBef>
              <a:spcPct val="0"/>
            </a:spcBef>
            <a:spcAft>
              <a:spcPct val="35000"/>
            </a:spcAft>
          </a:pPr>
          <a:r>
            <a:rPr lang="ru-RU" sz="2100" kern="1200" dirty="0" smtClean="0"/>
            <a:t>Вода</a:t>
          </a:r>
        </a:p>
        <a:p>
          <a:pPr lvl="0" algn="ctr" defTabSz="933450">
            <a:lnSpc>
              <a:spcPct val="90000"/>
            </a:lnSpc>
            <a:spcBef>
              <a:spcPct val="0"/>
            </a:spcBef>
            <a:spcAft>
              <a:spcPct val="35000"/>
            </a:spcAft>
          </a:pPr>
          <a:r>
            <a:rPr lang="ru-RU" sz="2100" kern="1200" dirty="0" smtClean="0"/>
            <a:t>Смола</a:t>
          </a:r>
        </a:p>
      </dsp:txBody>
      <dsp:txXfrm>
        <a:off x="3579625" y="3899865"/>
        <a:ext cx="2149306" cy="1364809"/>
      </dsp:txXfrm>
    </dsp:sp>
    <dsp:sp modelId="{86D3CEA7-8D31-45DE-A72F-36608C38C237}">
      <dsp:nvSpPr>
        <dsp:cNvPr id="0" name=""/>
        <dsp:cNvSpPr/>
      </dsp:nvSpPr>
      <dsp:spPr>
        <a:xfrm>
          <a:off x="5967743" y="1683094"/>
          <a:ext cx="2149306" cy="175571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2A73A3-01F3-4080-BA58-397D8281F2EE}">
      <dsp:nvSpPr>
        <dsp:cNvPr id="0" name=""/>
        <dsp:cNvSpPr/>
      </dsp:nvSpPr>
      <dsp:spPr>
        <a:xfrm>
          <a:off x="6206555" y="1909965"/>
          <a:ext cx="2149306" cy="175571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ru-RU" sz="1800" kern="1200" dirty="0" err="1" smtClean="0"/>
            <a:t>Радионуклииды</a:t>
          </a:r>
          <a:r>
            <a:rPr lang="ru-RU" sz="1800" kern="1200" dirty="0" smtClean="0"/>
            <a:t>: радиоактивные соединения калия, свинца, полония, стронция</a:t>
          </a:r>
        </a:p>
        <a:p>
          <a:pPr lvl="0" algn="ctr" defTabSz="800100">
            <a:lnSpc>
              <a:spcPct val="90000"/>
            </a:lnSpc>
            <a:spcBef>
              <a:spcPct val="0"/>
            </a:spcBef>
            <a:spcAft>
              <a:spcPct val="35000"/>
            </a:spcAft>
          </a:pPr>
          <a:endParaRPr lang="ru-RU" sz="1400" kern="1200" dirty="0"/>
        </a:p>
      </dsp:txBody>
      <dsp:txXfrm>
        <a:off x="6206555" y="1909965"/>
        <a:ext cx="2149306" cy="1755718"/>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E8E8962-619B-4375-BA21-A0A46C69CB1A}">
      <dsp:nvSpPr>
        <dsp:cNvPr id="0" name=""/>
        <dsp:cNvSpPr/>
      </dsp:nvSpPr>
      <dsp:spPr>
        <a:xfrm>
          <a:off x="6638420" y="3381804"/>
          <a:ext cx="211037" cy="301585"/>
        </a:xfrm>
        <a:custGeom>
          <a:avLst/>
          <a:gdLst/>
          <a:ahLst/>
          <a:cxnLst/>
          <a:rect l="0" t="0" r="0" b="0"/>
          <a:pathLst>
            <a:path>
              <a:moveTo>
                <a:pt x="211037" y="0"/>
              </a:moveTo>
              <a:lnTo>
                <a:pt x="211037" y="211342"/>
              </a:lnTo>
              <a:lnTo>
                <a:pt x="0" y="211342"/>
              </a:lnTo>
              <a:lnTo>
                <a:pt x="0" y="30158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02CDC50-9B5D-415E-995D-E17211D26B63}">
      <dsp:nvSpPr>
        <dsp:cNvPr id="0" name=""/>
        <dsp:cNvSpPr/>
      </dsp:nvSpPr>
      <dsp:spPr>
        <a:xfrm>
          <a:off x="4853140" y="1835265"/>
          <a:ext cx="1996317" cy="490802"/>
        </a:xfrm>
        <a:custGeom>
          <a:avLst/>
          <a:gdLst/>
          <a:ahLst/>
          <a:cxnLst/>
          <a:rect l="0" t="0" r="0" b="0"/>
          <a:pathLst>
            <a:path>
              <a:moveTo>
                <a:pt x="0" y="0"/>
              </a:moveTo>
              <a:lnTo>
                <a:pt x="0" y="400559"/>
              </a:lnTo>
              <a:lnTo>
                <a:pt x="1996317" y="400559"/>
              </a:lnTo>
              <a:lnTo>
                <a:pt x="1996317" y="49080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F728BC6-C8C1-439F-93BE-8BFF69CD5D35}">
      <dsp:nvSpPr>
        <dsp:cNvPr id="0" name=""/>
        <dsp:cNvSpPr/>
      </dsp:nvSpPr>
      <dsp:spPr>
        <a:xfrm>
          <a:off x="4541976" y="580256"/>
          <a:ext cx="311163" cy="174176"/>
        </a:xfrm>
        <a:custGeom>
          <a:avLst/>
          <a:gdLst/>
          <a:ahLst/>
          <a:cxnLst/>
          <a:rect l="0" t="0" r="0" b="0"/>
          <a:pathLst>
            <a:path>
              <a:moveTo>
                <a:pt x="0" y="0"/>
              </a:moveTo>
              <a:lnTo>
                <a:pt x="0" y="83933"/>
              </a:lnTo>
              <a:lnTo>
                <a:pt x="311163" y="83933"/>
              </a:lnTo>
              <a:lnTo>
                <a:pt x="311163" y="17417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5FFBC97-8BFF-4585-A013-67DD758D44EE}">
      <dsp:nvSpPr>
        <dsp:cNvPr id="0" name=""/>
        <dsp:cNvSpPr/>
      </dsp:nvSpPr>
      <dsp:spPr>
        <a:xfrm>
          <a:off x="1543837" y="2132155"/>
          <a:ext cx="395754" cy="551102"/>
        </a:xfrm>
        <a:custGeom>
          <a:avLst/>
          <a:gdLst/>
          <a:ahLst/>
          <a:cxnLst/>
          <a:rect l="0" t="0" r="0" b="0"/>
          <a:pathLst>
            <a:path>
              <a:moveTo>
                <a:pt x="0" y="0"/>
              </a:moveTo>
              <a:lnTo>
                <a:pt x="0" y="460858"/>
              </a:lnTo>
              <a:lnTo>
                <a:pt x="395754" y="460858"/>
              </a:lnTo>
              <a:lnTo>
                <a:pt x="395754" y="55110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FCB8333-535F-4D48-BDBC-E1EDCFD67CE7}">
      <dsp:nvSpPr>
        <dsp:cNvPr id="0" name=""/>
        <dsp:cNvSpPr/>
      </dsp:nvSpPr>
      <dsp:spPr>
        <a:xfrm>
          <a:off x="1498117" y="1173143"/>
          <a:ext cx="91440" cy="224226"/>
        </a:xfrm>
        <a:custGeom>
          <a:avLst/>
          <a:gdLst/>
          <a:ahLst/>
          <a:cxnLst/>
          <a:rect l="0" t="0" r="0" b="0"/>
          <a:pathLst>
            <a:path>
              <a:moveTo>
                <a:pt x="79668" y="0"/>
              </a:moveTo>
              <a:lnTo>
                <a:pt x="79668" y="133982"/>
              </a:lnTo>
              <a:lnTo>
                <a:pt x="45720" y="133982"/>
              </a:lnTo>
              <a:lnTo>
                <a:pt x="45720" y="22422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F56DEB-BF7E-4A97-96C3-1A347D137637}">
      <dsp:nvSpPr>
        <dsp:cNvPr id="0" name=""/>
        <dsp:cNvSpPr/>
      </dsp:nvSpPr>
      <dsp:spPr>
        <a:xfrm>
          <a:off x="1577786" y="325800"/>
          <a:ext cx="2964190" cy="254455"/>
        </a:xfrm>
        <a:custGeom>
          <a:avLst/>
          <a:gdLst/>
          <a:ahLst/>
          <a:cxnLst/>
          <a:rect l="0" t="0" r="0" b="0"/>
          <a:pathLst>
            <a:path>
              <a:moveTo>
                <a:pt x="2964190" y="254455"/>
              </a:moveTo>
              <a:lnTo>
                <a:pt x="0"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733973-5352-44F9-90EA-C0EE017AF6AB}">
      <dsp:nvSpPr>
        <dsp:cNvPr id="0" name=""/>
        <dsp:cNvSpPr/>
      </dsp:nvSpPr>
      <dsp:spPr>
        <a:xfrm>
          <a:off x="3334333" y="-38323"/>
          <a:ext cx="2415285" cy="61857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113AA1-B78D-43F3-BC99-2C800E0E1DBE}">
      <dsp:nvSpPr>
        <dsp:cNvPr id="0" name=""/>
        <dsp:cNvSpPr/>
      </dsp:nvSpPr>
      <dsp:spPr>
        <a:xfrm>
          <a:off x="3442571" y="64502"/>
          <a:ext cx="2415285" cy="61857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ru-RU" sz="3200" kern="1200" dirty="0" smtClean="0"/>
            <a:t>никотин</a:t>
          </a:r>
          <a:endParaRPr lang="ru-RU" sz="3200" kern="1200" dirty="0"/>
        </a:p>
      </dsp:txBody>
      <dsp:txXfrm>
        <a:off x="3442571" y="64502"/>
        <a:ext cx="2415285" cy="618579"/>
      </dsp:txXfrm>
    </dsp:sp>
    <dsp:sp modelId="{72757C27-F7F8-4402-93AB-B348C3A4C1D4}">
      <dsp:nvSpPr>
        <dsp:cNvPr id="0" name=""/>
        <dsp:cNvSpPr/>
      </dsp:nvSpPr>
      <dsp:spPr>
        <a:xfrm>
          <a:off x="-108237" y="325800"/>
          <a:ext cx="3372048" cy="84734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498090-1A4E-4C1F-BE9A-D7C6ADC4868C}">
      <dsp:nvSpPr>
        <dsp:cNvPr id="0" name=""/>
        <dsp:cNvSpPr/>
      </dsp:nvSpPr>
      <dsp:spPr>
        <a:xfrm>
          <a:off x="0" y="428626"/>
          <a:ext cx="3372048" cy="84734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kern="1200" dirty="0" smtClean="0"/>
            <a:t>Стимулирует </a:t>
          </a:r>
          <a:r>
            <a:rPr lang="ru-RU" sz="2000" kern="1200" dirty="0" err="1" smtClean="0"/>
            <a:t>ацетилхолиновые</a:t>
          </a:r>
          <a:r>
            <a:rPr lang="ru-RU" sz="2000" kern="1200" dirty="0" smtClean="0"/>
            <a:t> рецепторы ЦНС</a:t>
          </a:r>
          <a:endParaRPr lang="ru-RU" sz="2000" kern="1200" dirty="0"/>
        </a:p>
      </dsp:txBody>
      <dsp:txXfrm>
        <a:off x="0" y="428626"/>
        <a:ext cx="3372048" cy="847342"/>
      </dsp:txXfrm>
    </dsp:sp>
    <dsp:sp modelId="{E711F543-482D-4633-9FC9-65A60E4FA612}">
      <dsp:nvSpPr>
        <dsp:cNvPr id="0" name=""/>
        <dsp:cNvSpPr/>
      </dsp:nvSpPr>
      <dsp:spPr>
        <a:xfrm>
          <a:off x="-108237" y="1397369"/>
          <a:ext cx="3304150" cy="73478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EB03756-3445-489A-93B2-A3E4575BA013}">
      <dsp:nvSpPr>
        <dsp:cNvPr id="0" name=""/>
        <dsp:cNvSpPr/>
      </dsp:nvSpPr>
      <dsp:spPr>
        <a:xfrm>
          <a:off x="0" y="1500195"/>
          <a:ext cx="3304150" cy="73478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kern="1200" baseline="0" dirty="0" smtClean="0">
              <a:solidFill>
                <a:schemeClr val="tx1"/>
              </a:solidFill>
            </a:rPr>
            <a:t>Стимулирует выброс адреналина</a:t>
          </a:r>
          <a:endParaRPr lang="ru-RU" sz="2400" kern="1200" baseline="0" dirty="0">
            <a:solidFill>
              <a:schemeClr val="tx1"/>
            </a:solidFill>
          </a:endParaRPr>
        </a:p>
      </dsp:txBody>
      <dsp:txXfrm>
        <a:off x="0" y="1500195"/>
        <a:ext cx="3304150" cy="734786"/>
      </dsp:txXfrm>
    </dsp:sp>
    <dsp:sp modelId="{40450236-D171-4684-87A8-D0C8107A1E0C}">
      <dsp:nvSpPr>
        <dsp:cNvPr id="0" name=""/>
        <dsp:cNvSpPr/>
      </dsp:nvSpPr>
      <dsp:spPr>
        <a:xfrm>
          <a:off x="-108237" y="2683257"/>
          <a:ext cx="4095660" cy="263255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737DE8-CC69-47E6-886C-910E7880326D}">
      <dsp:nvSpPr>
        <dsp:cNvPr id="0" name=""/>
        <dsp:cNvSpPr/>
      </dsp:nvSpPr>
      <dsp:spPr>
        <a:xfrm>
          <a:off x="0" y="2786083"/>
          <a:ext cx="4095660" cy="263255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smtClean="0"/>
            <a:t>1.Возбуждающее действие на ЦНС</a:t>
          </a:r>
        </a:p>
        <a:p>
          <a:pPr lvl="0" algn="ctr" defTabSz="711200">
            <a:lnSpc>
              <a:spcPct val="90000"/>
            </a:lnSpc>
            <a:spcBef>
              <a:spcPct val="0"/>
            </a:spcBef>
            <a:spcAft>
              <a:spcPct val="35000"/>
            </a:spcAft>
          </a:pPr>
          <a:r>
            <a:rPr lang="ru-RU" sz="1600" kern="1200" dirty="0" smtClean="0"/>
            <a:t>2. Повышение ЧСС</a:t>
          </a:r>
        </a:p>
        <a:p>
          <a:pPr lvl="0" algn="ctr" defTabSz="711200">
            <a:lnSpc>
              <a:spcPct val="90000"/>
            </a:lnSpc>
            <a:spcBef>
              <a:spcPct val="0"/>
            </a:spcBef>
            <a:spcAft>
              <a:spcPct val="35000"/>
            </a:spcAft>
          </a:pPr>
          <a:r>
            <a:rPr lang="ru-RU" sz="1600" kern="1200" dirty="0" smtClean="0"/>
            <a:t>2. Сужение периферических сосудов и  расширение  сосудов головного мозга</a:t>
          </a:r>
        </a:p>
        <a:p>
          <a:pPr lvl="0" algn="ctr" defTabSz="711200">
            <a:lnSpc>
              <a:spcPct val="90000"/>
            </a:lnSpc>
            <a:spcBef>
              <a:spcPct val="0"/>
            </a:spcBef>
            <a:spcAft>
              <a:spcPct val="35000"/>
            </a:spcAft>
          </a:pPr>
          <a:r>
            <a:rPr lang="ru-RU" sz="1600" kern="1200" dirty="0" smtClean="0"/>
            <a:t>3. Повышение давления</a:t>
          </a:r>
        </a:p>
        <a:p>
          <a:pPr lvl="0" algn="ctr" defTabSz="711200">
            <a:lnSpc>
              <a:spcPct val="90000"/>
            </a:lnSpc>
            <a:spcBef>
              <a:spcPct val="0"/>
            </a:spcBef>
            <a:spcAft>
              <a:spcPct val="35000"/>
            </a:spcAft>
          </a:pPr>
          <a:r>
            <a:rPr lang="ru-RU" sz="1600" kern="1200" dirty="0" smtClean="0"/>
            <a:t>4.Увеличивает выброс глюкозы из печени</a:t>
          </a:r>
        </a:p>
        <a:p>
          <a:pPr lvl="0" algn="ctr" defTabSz="711200">
            <a:lnSpc>
              <a:spcPct val="90000"/>
            </a:lnSpc>
            <a:spcBef>
              <a:spcPct val="0"/>
            </a:spcBef>
            <a:spcAft>
              <a:spcPct val="35000"/>
            </a:spcAft>
          </a:pPr>
          <a:r>
            <a:rPr lang="ru-RU" sz="1600" kern="1200" dirty="0" smtClean="0"/>
            <a:t>5. Увеличение скорости обмена веществ, угнетение аппетита.</a:t>
          </a:r>
        </a:p>
      </dsp:txBody>
      <dsp:txXfrm>
        <a:off x="0" y="2786083"/>
        <a:ext cx="4095660" cy="2632551"/>
      </dsp:txXfrm>
    </dsp:sp>
    <dsp:sp modelId="{71C6BB2E-3FAD-4FE9-8330-D1E45F42FDB1}">
      <dsp:nvSpPr>
        <dsp:cNvPr id="0" name=""/>
        <dsp:cNvSpPr/>
      </dsp:nvSpPr>
      <dsp:spPr>
        <a:xfrm>
          <a:off x="3249348" y="754433"/>
          <a:ext cx="3207584" cy="10808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BF8D4C1-49F0-4072-94F4-48E36A6F2A90}">
      <dsp:nvSpPr>
        <dsp:cNvPr id="0" name=""/>
        <dsp:cNvSpPr/>
      </dsp:nvSpPr>
      <dsp:spPr>
        <a:xfrm>
          <a:off x="3357586" y="857259"/>
          <a:ext cx="3207584" cy="1080831"/>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ru-RU" sz="2000" kern="1200" baseline="0" dirty="0" smtClean="0">
              <a:solidFill>
                <a:schemeClr val="tx1"/>
              </a:solidFill>
            </a:rPr>
            <a:t>Увеличивает уровень дофамина в мозге.</a:t>
          </a:r>
        </a:p>
        <a:p>
          <a:pPr lvl="0" algn="ctr" defTabSz="400050">
            <a:lnSpc>
              <a:spcPct val="90000"/>
            </a:lnSpc>
            <a:spcBef>
              <a:spcPct val="0"/>
            </a:spcBef>
            <a:spcAft>
              <a:spcPct val="35000"/>
            </a:spcAft>
          </a:pPr>
          <a:endParaRPr lang="ru-RU" sz="1100" kern="1200" dirty="0"/>
        </a:p>
      </dsp:txBody>
      <dsp:txXfrm>
        <a:off x="3357586" y="857259"/>
        <a:ext cx="3207584" cy="1080831"/>
      </dsp:txXfrm>
    </dsp:sp>
    <dsp:sp modelId="{D6AD0212-B2A8-49FF-9DA0-86BECB0BE5B5}">
      <dsp:nvSpPr>
        <dsp:cNvPr id="0" name=""/>
        <dsp:cNvSpPr/>
      </dsp:nvSpPr>
      <dsp:spPr>
        <a:xfrm>
          <a:off x="5520378" y="2326068"/>
          <a:ext cx="2658158" cy="105573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B34851-5A6A-4EB6-8B43-0A148DB43AD5}">
      <dsp:nvSpPr>
        <dsp:cNvPr id="0" name=""/>
        <dsp:cNvSpPr/>
      </dsp:nvSpPr>
      <dsp:spPr>
        <a:xfrm>
          <a:off x="5628616" y="2428894"/>
          <a:ext cx="2658158" cy="105573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kern="1200" dirty="0" smtClean="0"/>
            <a:t>Стимулирует центры удовольствия в мозге</a:t>
          </a:r>
          <a:endParaRPr lang="ru-RU" sz="2000" kern="1200" dirty="0"/>
        </a:p>
      </dsp:txBody>
      <dsp:txXfrm>
        <a:off x="5628616" y="2428894"/>
        <a:ext cx="2658158" cy="1055736"/>
      </dsp:txXfrm>
    </dsp:sp>
    <dsp:sp modelId="{34F0F428-19A8-41C7-BA97-BA5A154A20D7}">
      <dsp:nvSpPr>
        <dsp:cNvPr id="0" name=""/>
        <dsp:cNvSpPr/>
      </dsp:nvSpPr>
      <dsp:spPr>
        <a:xfrm>
          <a:off x="5463922" y="3683389"/>
          <a:ext cx="2348995" cy="61857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0F1B91-8DB8-4D61-9C1A-3DBC5B5C00D1}">
      <dsp:nvSpPr>
        <dsp:cNvPr id="0" name=""/>
        <dsp:cNvSpPr/>
      </dsp:nvSpPr>
      <dsp:spPr>
        <a:xfrm>
          <a:off x="5572160" y="3786216"/>
          <a:ext cx="2348995" cy="618579"/>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ru-RU" sz="2000" kern="1200" dirty="0" smtClean="0"/>
            <a:t>Легкая эйфория</a:t>
          </a:r>
          <a:endParaRPr lang="ru-RU" sz="2000" kern="1200" dirty="0"/>
        </a:p>
      </dsp:txBody>
      <dsp:txXfrm>
        <a:off x="5572160" y="3786216"/>
        <a:ext cx="2348995" cy="618579"/>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0E58E8B-B734-40E6-BBAD-48036704E2BB}">
      <dsp:nvSpPr>
        <dsp:cNvPr id="0" name=""/>
        <dsp:cNvSpPr/>
      </dsp:nvSpPr>
      <dsp:spPr>
        <a:xfrm>
          <a:off x="3352602" y="1235381"/>
          <a:ext cx="359230" cy="1050634"/>
        </a:xfrm>
        <a:custGeom>
          <a:avLst/>
          <a:gdLst/>
          <a:ahLst/>
          <a:cxnLst/>
          <a:rect l="0" t="0" r="0" b="0"/>
          <a:pathLst>
            <a:path>
              <a:moveTo>
                <a:pt x="359230" y="0"/>
              </a:moveTo>
              <a:lnTo>
                <a:pt x="359230" y="1050634"/>
              </a:lnTo>
              <a:lnTo>
                <a:pt x="0" y="105063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C78113-FC13-4171-9984-1C66A6ECC3F6}">
      <dsp:nvSpPr>
        <dsp:cNvPr id="0" name=""/>
        <dsp:cNvSpPr/>
      </dsp:nvSpPr>
      <dsp:spPr>
        <a:xfrm>
          <a:off x="3711832" y="1235381"/>
          <a:ext cx="2387212" cy="2011367"/>
        </a:xfrm>
        <a:custGeom>
          <a:avLst/>
          <a:gdLst/>
          <a:ahLst/>
          <a:cxnLst/>
          <a:rect l="0" t="0" r="0" b="0"/>
          <a:pathLst>
            <a:path>
              <a:moveTo>
                <a:pt x="0" y="0"/>
              </a:moveTo>
              <a:lnTo>
                <a:pt x="0" y="1792069"/>
              </a:lnTo>
              <a:lnTo>
                <a:pt x="2387212" y="1792069"/>
              </a:lnTo>
              <a:lnTo>
                <a:pt x="2387212" y="20113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895B2D-5903-4C2F-AB2F-3E71D15D31F8}">
      <dsp:nvSpPr>
        <dsp:cNvPr id="0" name=""/>
        <dsp:cNvSpPr/>
      </dsp:nvSpPr>
      <dsp:spPr>
        <a:xfrm>
          <a:off x="3666112" y="1235381"/>
          <a:ext cx="91440" cy="2075527"/>
        </a:xfrm>
        <a:custGeom>
          <a:avLst/>
          <a:gdLst/>
          <a:ahLst/>
          <a:cxnLst/>
          <a:rect l="0" t="0" r="0" b="0"/>
          <a:pathLst>
            <a:path>
              <a:moveTo>
                <a:pt x="45720" y="0"/>
              </a:moveTo>
              <a:lnTo>
                <a:pt x="45720" y="1856230"/>
              </a:lnTo>
              <a:lnTo>
                <a:pt x="91041" y="1856230"/>
              </a:lnTo>
              <a:lnTo>
                <a:pt x="91041" y="207552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424660-F0C6-40A7-9530-4A84023AE9FC}">
      <dsp:nvSpPr>
        <dsp:cNvPr id="0" name=""/>
        <dsp:cNvSpPr/>
      </dsp:nvSpPr>
      <dsp:spPr>
        <a:xfrm>
          <a:off x="1044754" y="1235381"/>
          <a:ext cx="2667078" cy="2011367"/>
        </a:xfrm>
        <a:custGeom>
          <a:avLst/>
          <a:gdLst/>
          <a:ahLst/>
          <a:cxnLst/>
          <a:rect l="0" t="0" r="0" b="0"/>
          <a:pathLst>
            <a:path>
              <a:moveTo>
                <a:pt x="2667078" y="0"/>
              </a:moveTo>
              <a:lnTo>
                <a:pt x="2667078" y="1792069"/>
              </a:lnTo>
              <a:lnTo>
                <a:pt x="0" y="1792069"/>
              </a:lnTo>
              <a:lnTo>
                <a:pt x="0" y="20113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1B3C688-F10A-4723-A084-1A1E5EAD0C53}">
      <dsp:nvSpPr>
        <dsp:cNvPr id="0" name=""/>
        <dsp:cNvSpPr/>
      </dsp:nvSpPr>
      <dsp:spPr>
        <a:xfrm>
          <a:off x="2667557" y="191106"/>
          <a:ext cx="2088549" cy="1044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ru-RU" sz="2300" kern="1200" dirty="0" smtClean="0"/>
            <a:t>Пиво</a:t>
          </a:r>
          <a:endParaRPr lang="ru-RU" sz="2300" kern="1200" dirty="0"/>
        </a:p>
      </dsp:txBody>
      <dsp:txXfrm>
        <a:off x="2667557" y="191106"/>
        <a:ext cx="2088549" cy="1044274"/>
      </dsp:txXfrm>
    </dsp:sp>
    <dsp:sp modelId="{89A5ED84-F670-4122-AE8D-4EC314574065}">
      <dsp:nvSpPr>
        <dsp:cNvPr id="0" name=""/>
        <dsp:cNvSpPr/>
      </dsp:nvSpPr>
      <dsp:spPr>
        <a:xfrm>
          <a:off x="479" y="3246748"/>
          <a:ext cx="2088549" cy="1044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ru-RU" sz="2300" kern="1200" dirty="0" smtClean="0"/>
            <a:t> алкоголь</a:t>
          </a:r>
          <a:endParaRPr lang="ru-RU" sz="2300" kern="1200" dirty="0"/>
        </a:p>
      </dsp:txBody>
      <dsp:txXfrm>
        <a:off x="479" y="3246748"/>
        <a:ext cx="2088549" cy="1044274"/>
      </dsp:txXfrm>
    </dsp:sp>
    <dsp:sp modelId="{AC57004C-B323-4FAD-A764-F5326AA9DF3D}">
      <dsp:nvSpPr>
        <dsp:cNvPr id="0" name=""/>
        <dsp:cNvSpPr/>
      </dsp:nvSpPr>
      <dsp:spPr>
        <a:xfrm>
          <a:off x="2712879" y="3310909"/>
          <a:ext cx="2088549" cy="1044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ru-RU" sz="2300" kern="1200" dirty="0" smtClean="0"/>
            <a:t>Формирование зависимости</a:t>
          </a:r>
          <a:endParaRPr lang="ru-RU" sz="2300" kern="1200" dirty="0"/>
        </a:p>
      </dsp:txBody>
      <dsp:txXfrm>
        <a:off x="2712879" y="3310909"/>
        <a:ext cx="2088549" cy="1044274"/>
      </dsp:txXfrm>
    </dsp:sp>
    <dsp:sp modelId="{30F7F62A-D0D7-4FBE-ADF5-BFB3409AF0D7}">
      <dsp:nvSpPr>
        <dsp:cNvPr id="0" name=""/>
        <dsp:cNvSpPr/>
      </dsp:nvSpPr>
      <dsp:spPr>
        <a:xfrm>
          <a:off x="5054770" y="3246748"/>
          <a:ext cx="2088549" cy="1044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ru-RU" sz="2300" kern="1200" dirty="0" err="1" smtClean="0"/>
            <a:t>Фитоэстрогены</a:t>
          </a:r>
          <a:endParaRPr lang="ru-RU" sz="2300" kern="1200" dirty="0"/>
        </a:p>
      </dsp:txBody>
      <dsp:txXfrm>
        <a:off x="5054770" y="3246748"/>
        <a:ext cx="2088549" cy="1044274"/>
      </dsp:txXfrm>
    </dsp:sp>
    <dsp:sp modelId="{FEB3575D-9049-48AC-8F8F-D2CB22663E45}">
      <dsp:nvSpPr>
        <dsp:cNvPr id="0" name=""/>
        <dsp:cNvSpPr/>
      </dsp:nvSpPr>
      <dsp:spPr>
        <a:xfrm>
          <a:off x="1264052" y="1763878"/>
          <a:ext cx="2088549" cy="1044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ru-RU" sz="2300" kern="1200" dirty="0" smtClean="0"/>
            <a:t>«Бычье сердце»</a:t>
          </a:r>
          <a:endParaRPr lang="ru-RU" sz="2300" kern="1200" dirty="0"/>
        </a:p>
      </dsp:txBody>
      <dsp:txXfrm>
        <a:off x="1264052" y="1763878"/>
        <a:ext cx="2088549" cy="1044274"/>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0DAD673-0C37-4A31-8955-E5880127DB1E}">
      <dsp:nvSpPr>
        <dsp:cNvPr id="0" name=""/>
        <dsp:cNvSpPr/>
      </dsp:nvSpPr>
      <dsp:spPr>
        <a:xfrm>
          <a:off x="215479" y="0"/>
          <a:ext cx="2229009" cy="87198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smtClean="0"/>
            <a:t>Перепад температуры</a:t>
          </a:r>
          <a:endParaRPr lang="ru-RU" sz="1600" kern="1200" dirty="0"/>
        </a:p>
      </dsp:txBody>
      <dsp:txXfrm>
        <a:off x="215479" y="0"/>
        <a:ext cx="2229009" cy="871983"/>
      </dsp:txXfrm>
    </dsp:sp>
    <dsp:sp modelId="{4657406C-9819-4CA0-B4DA-3F603D13439F}">
      <dsp:nvSpPr>
        <dsp:cNvPr id="0" name=""/>
        <dsp:cNvSpPr/>
      </dsp:nvSpPr>
      <dsp:spPr>
        <a:xfrm rot="5243032">
          <a:off x="1195371" y="894955"/>
          <a:ext cx="329095" cy="39239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ru-RU" sz="1300" kern="1200"/>
        </a:p>
      </dsp:txBody>
      <dsp:txXfrm rot="5243032">
        <a:off x="1195371" y="894955"/>
        <a:ext cx="329095" cy="392392"/>
      </dsp:txXfrm>
    </dsp:sp>
    <dsp:sp modelId="{9376E9E3-921F-444C-A84A-BD82D4E90E17}">
      <dsp:nvSpPr>
        <dsp:cNvPr id="0" name=""/>
        <dsp:cNvSpPr/>
      </dsp:nvSpPr>
      <dsp:spPr>
        <a:xfrm>
          <a:off x="275350" y="1310320"/>
          <a:ext cx="2229009" cy="87198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smtClean="0"/>
            <a:t>Увеличение выработки тепла, усиление обменных процессов</a:t>
          </a:r>
          <a:endParaRPr lang="ru-RU" sz="1600" kern="1200" dirty="0"/>
        </a:p>
      </dsp:txBody>
      <dsp:txXfrm>
        <a:off x="275350" y="1310320"/>
        <a:ext cx="2229009" cy="871983"/>
      </dsp:txXfrm>
    </dsp:sp>
    <dsp:sp modelId="{6C69D61B-2993-4561-BB2C-3B125861FC5E}">
      <dsp:nvSpPr>
        <dsp:cNvPr id="0" name=""/>
        <dsp:cNvSpPr/>
      </dsp:nvSpPr>
      <dsp:spPr>
        <a:xfrm rot="5400000">
          <a:off x="1226358" y="2204103"/>
          <a:ext cx="326993" cy="39239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ru-RU" sz="1300" kern="1200"/>
        </a:p>
      </dsp:txBody>
      <dsp:txXfrm rot="5400000">
        <a:off x="1226358" y="2204103"/>
        <a:ext cx="326993" cy="392392"/>
      </dsp:txXfrm>
    </dsp:sp>
    <dsp:sp modelId="{D0388DFE-8BE2-4F68-BCF7-0A81FA91858C}">
      <dsp:nvSpPr>
        <dsp:cNvPr id="0" name=""/>
        <dsp:cNvSpPr/>
      </dsp:nvSpPr>
      <dsp:spPr>
        <a:xfrm>
          <a:off x="275350" y="2618295"/>
          <a:ext cx="2229009" cy="87198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smtClean="0"/>
            <a:t>Сужение сосудов кожи</a:t>
          </a:r>
          <a:endParaRPr lang="ru-RU" sz="1600" kern="1200" dirty="0"/>
        </a:p>
      </dsp:txBody>
      <dsp:txXfrm>
        <a:off x="275350" y="2618295"/>
        <a:ext cx="2229009" cy="871983"/>
      </dsp:txXfrm>
    </dsp:sp>
    <dsp:sp modelId="{8066BC88-0776-4410-A7FC-94194D69195E}">
      <dsp:nvSpPr>
        <dsp:cNvPr id="0" name=""/>
        <dsp:cNvSpPr/>
      </dsp:nvSpPr>
      <dsp:spPr>
        <a:xfrm rot="5400000">
          <a:off x="1226358" y="3512079"/>
          <a:ext cx="326993" cy="39239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ru-RU" sz="1300" kern="1200"/>
        </a:p>
      </dsp:txBody>
      <dsp:txXfrm rot="5400000">
        <a:off x="1226358" y="3512079"/>
        <a:ext cx="326993" cy="392392"/>
      </dsp:txXfrm>
    </dsp:sp>
    <dsp:sp modelId="{ABC74071-10C1-4379-AD81-BEB9ACF953B4}">
      <dsp:nvSpPr>
        <dsp:cNvPr id="0" name=""/>
        <dsp:cNvSpPr/>
      </dsp:nvSpPr>
      <dsp:spPr>
        <a:xfrm>
          <a:off x="275350" y="3926271"/>
          <a:ext cx="2229009" cy="87198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ru-RU" sz="1600" kern="1200" dirty="0" smtClean="0"/>
            <a:t>Кратковременное расширение сосудов кожи</a:t>
          </a:r>
          <a:endParaRPr lang="ru-RU" sz="1600" kern="1200" dirty="0"/>
        </a:p>
      </dsp:txBody>
      <dsp:txXfrm>
        <a:off x="275350" y="3926271"/>
        <a:ext cx="2229009" cy="871983"/>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E2C525B-FA6B-4D50-928E-2AB034D67B2B}">
      <dsp:nvSpPr>
        <dsp:cNvPr id="0" name=""/>
        <dsp:cNvSpPr/>
      </dsp:nvSpPr>
      <dsp:spPr>
        <a:xfrm>
          <a:off x="725680" y="0"/>
          <a:ext cx="2025267" cy="11251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ru-RU" sz="2100" kern="1200" dirty="0" smtClean="0"/>
            <a:t>Перепад температуры</a:t>
          </a:r>
          <a:endParaRPr lang="ru-RU" sz="2100" kern="1200" dirty="0"/>
        </a:p>
      </dsp:txBody>
      <dsp:txXfrm>
        <a:off x="725680" y="0"/>
        <a:ext cx="2025267" cy="1125148"/>
      </dsp:txXfrm>
    </dsp:sp>
    <dsp:sp modelId="{8C3F4E0C-EE91-4C79-977E-B019D73F806E}">
      <dsp:nvSpPr>
        <dsp:cNvPr id="0" name=""/>
        <dsp:cNvSpPr/>
      </dsp:nvSpPr>
      <dsp:spPr>
        <a:xfrm rot="5400000">
          <a:off x="1527348" y="1153277"/>
          <a:ext cx="421930" cy="50631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p>
      </dsp:txBody>
      <dsp:txXfrm rot="5400000">
        <a:off x="1527348" y="1153277"/>
        <a:ext cx="421930" cy="506316"/>
      </dsp:txXfrm>
    </dsp:sp>
    <dsp:sp modelId="{5138B160-3B26-4F81-8A6B-B4482DE68242}">
      <dsp:nvSpPr>
        <dsp:cNvPr id="0" name=""/>
        <dsp:cNvSpPr/>
      </dsp:nvSpPr>
      <dsp:spPr>
        <a:xfrm>
          <a:off x="725680" y="1687722"/>
          <a:ext cx="2025267" cy="11251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ru-RU" sz="2100" kern="1200" dirty="0" smtClean="0"/>
            <a:t>Спазм сосудов</a:t>
          </a:r>
          <a:endParaRPr lang="ru-RU" sz="2100" kern="1200" dirty="0"/>
        </a:p>
      </dsp:txBody>
      <dsp:txXfrm>
        <a:off x="725680" y="1687722"/>
        <a:ext cx="2025267" cy="1125148"/>
      </dsp:txXfrm>
    </dsp:sp>
    <dsp:sp modelId="{22F20268-3EDC-468E-9F52-1C679CBFF809}">
      <dsp:nvSpPr>
        <dsp:cNvPr id="0" name=""/>
        <dsp:cNvSpPr/>
      </dsp:nvSpPr>
      <dsp:spPr>
        <a:xfrm rot="5400000">
          <a:off x="1527348" y="2840999"/>
          <a:ext cx="421930" cy="50631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p>
      </dsp:txBody>
      <dsp:txXfrm rot="5400000">
        <a:off x="1527348" y="2840999"/>
        <a:ext cx="421930" cy="506316"/>
      </dsp:txXfrm>
    </dsp:sp>
    <dsp:sp modelId="{C5E8374C-AF94-4C60-B8D3-D11FEAC7D97A}">
      <dsp:nvSpPr>
        <dsp:cNvPr id="0" name=""/>
        <dsp:cNvSpPr/>
      </dsp:nvSpPr>
      <dsp:spPr>
        <a:xfrm>
          <a:off x="725680" y="3375445"/>
          <a:ext cx="2025267" cy="112514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ru-RU" sz="2100" kern="1200" dirty="0" err="1" smtClean="0"/>
            <a:t>Паретическое</a:t>
          </a:r>
          <a:r>
            <a:rPr lang="ru-RU" sz="2100" kern="1200" dirty="0" smtClean="0"/>
            <a:t> расширение сосудов  кожи</a:t>
          </a:r>
          <a:endParaRPr lang="ru-RU" sz="2100" kern="1200" dirty="0"/>
        </a:p>
      </dsp:txBody>
      <dsp:txXfrm>
        <a:off x="725680" y="3375445"/>
        <a:ext cx="2025267" cy="1125148"/>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F7FCD72-33DE-4EC8-9CF5-11A25E2E8496}">
      <dsp:nvSpPr>
        <dsp:cNvPr id="0" name=""/>
        <dsp:cNvSpPr/>
      </dsp:nvSpPr>
      <dsp:spPr>
        <a:xfrm>
          <a:off x="0" y="71438"/>
          <a:ext cx="2476496" cy="67475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kern="1200" dirty="0" smtClean="0"/>
            <a:t>Перепад температуры</a:t>
          </a:r>
          <a:endParaRPr lang="ru-RU" sz="1400" kern="1200" dirty="0"/>
        </a:p>
      </dsp:txBody>
      <dsp:txXfrm>
        <a:off x="0" y="71438"/>
        <a:ext cx="2476496" cy="674754"/>
      </dsp:txXfrm>
    </dsp:sp>
    <dsp:sp modelId="{0317E7FC-479D-4DA3-BAEB-6B5600F19DCD}">
      <dsp:nvSpPr>
        <dsp:cNvPr id="0" name=""/>
        <dsp:cNvSpPr/>
      </dsp:nvSpPr>
      <dsp:spPr>
        <a:xfrm rot="5400000">
          <a:off x="1137840" y="728249"/>
          <a:ext cx="200814" cy="303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ru-RU" sz="1000" kern="1200"/>
        </a:p>
      </dsp:txBody>
      <dsp:txXfrm rot="5400000">
        <a:off x="1137840" y="728249"/>
        <a:ext cx="200814" cy="303639"/>
      </dsp:txXfrm>
    </dsp:sp>
    <dsp:sp modelId="{BDAB5C33-4E5A-4EDF-8E16-3DEFCA83F104}">
      <dsp:nvSpPr>
        <dsp:cNvPr id="0" name=""/>
        <dsp:cNvSpPr/>
      </dsp:nvSpPr>
      <dsp:spPr>
        <a:xfrm>
          <a:off x="0" y="1013945"/>
          <a:ext cx="2476496" cy="67475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kern="1200" dirty="0" smtClean="0"/>
            <a:t>Побледнение. Спазм сосудов</a:t>
          </a:r>
          <a:endParaRPr lang="ru-RU" sz="1400" kern="1200" dirty="0"/>
        </a:p>
      </dsp:txBody>
      <dsp:txXfrm>
        <a:off x="0" y="1013945"/>
        <a:ext cx="2476496" cy="674754"/>
      </dsp:txXfrm>
    </dsp:sp>
    <dsp:sp modelId="{8F650963-9C3B-4A8D-860C-52B9C9841F10}">
      <dsp:nvSpPr>
        <dsp:cNvPr id="0" name=""/>
        <dsp:cNvSpPr/>
      </dsp:nvSpPr>
      <dsp:spPr>
        <a:xfrm rot="5400000">
          <a:off x="1111731" y="1705568"/>
          <a:ext cx="253032" cy="303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dsp:txBody>
      <dsp:txXfrm rot="5400000">
        <a:off x="1111731" y="1705568"/>
        <a:ext cx="253032" cy="303639"/>
      </dsp:txXfrm>
    </dsp:sp>
    <dsp:sp modelId="{73DCEA7B-BA74-4BEA-8E80-34D8C3CB3516}">
      <dsp:nvSpPr>
        <dsp:cNvPr id="0" name=""/>
        <dsp:cNvSpPr/>
      </dsp:nvSpPr>
      <dsp:spPr>
        <a:xfrm>
          <a:off x="0" y="2026076"/>
          <a:ext cx="2476496" cy="67475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ru-RU" sz="1400" kern="1200" dirty="0" smtClean="0"/>
            <a:t>Расширение сосудов кожи</a:t>
          </a:r>
        </a:p>
        <a:p>
          <a:pPr lvl="0" algn="ctr" defTabSz="800100">
            <a:lnSpc>
              <a:spcPct val="90000"/>
            </a:lnSpc>
            <a:spcBef>
              <a:spcPct val="0"/>
            </a:spcBef>
            <a:spcAft>
              <a:spcPct val="35000"/>
            </a:spcAft>
          </a:pPr>
          <a:endParaRPr lang="ru-RU" sz="1400" kern="1200" dirty="0"/>
        </a:p>
      </dsp:txBody>
      <dsp:txXfrm>
        <a:off x="0" y="2026076"/>
        <a:ext cx="2476496" cy="674754"/>
      </dsp:txXfrm>
    </dsp:sp>
    <dsp:sp modelId="{5DE318D6-C636-4F7F-8BB7-05611E3DABD4}">
      <dsp:nvSpPr>
        <dsp:cNvPr id="0" name=""/>
        <dsp:cNvSpPr/>
      </dsp:nvSpPr>
      <dsp:spPr>
        <a:xfrm rot="5400000">
          <a:off x="1111731" y="2717699"/>
          <a:ext cx="253032" cy="303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dsp:txBody>
      <dsp:txXfrm rot="5400000">
        <a:off x="1111731" y="2717699"/>
        <a:ext cx="253032" cy="303639"/>
      </dsp:txXfrm>
    </dsp:sp>
    <dsp:sp modelId="{02B8DE46-D8A5-4CA1-8822-3D39459AC61D}">
      <dsp:nvSpPr>
        <dsp:cNvPr id="0" name=""/>
        <dsp:cNvSpPr/>
      </dsp:nvSpPr>
      <dsp:spPr>
        <a:xfrm>
          <a:off x="0" y="3038207"/>
          <a:ext cx="2476496" cy="67475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kern="1200" dirty="0" smtClean="0"/>
            <a:t>Стадия вторичного озноба (расширение сосудов, цианоз)</a:t>
          </a:r>
          <a:endParaRPr lang="ru-RU" sz="1400" kern="1200" dirty="0"/>
        </a:p>
      </dsp:txBody>
      <dsp:txXfrm>
        <a:off x="0" y="3038207"/>
        <a:ext cx="2476496" cy="67475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C56B9F0-931C-4F3C-B690-137085E5D036}" type="datetimeFigureOut">
              <a:rPr lang="ru-RU" smtClean="0"/>
              <a:pPr/>
              <a:t>21.04.2010</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6EFFDBE-5D84-42B6-97ED-6E713E729198}" type="slidenum">
              <a:rPr lang="ru-RU" smtClean="0"/>
              <a:pPr/>
              <a:t>‹#›</a:t>
            </a:fld>
            <a:endParaRPr lang="ru-RU"/>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F69583-F1F7-4FA7-A99F-F8CBF9943994}" type="datetimeFigureOut">
              <a:rPr lang="ru-RU" smtClean="0"/>
              <a:pPr/>
              <a:t>21.04.2010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F836908-D50D-42D6-BDBA-7F23758FFF7C}"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8" Type="http://schemas.openxmlformats.org/officeDocument/2006/relationships/hyperlink" Target="http://ru.wikipedia.org/wiki/%D0%A1%D0%B8%D0%BC%D0%BF%D0%B0%D1%82%D0%B8%D1%87%D0%B5%D1%81%D0%BA%D0%B0%D1%8F_%D0%BD%D0%B5%D1%80%D0%B2%D0%BD%D0%B0%D1%8F_%D1%81%D0%B8%D1%81%D1%82%D0%B5%D0%BC%D0%B0" TargetMode="External"/><Relationship Id="rId13" Type="http://schemas.openxmlformats.org/officeDocument/2006/relationships/hyperlink" Target="http://ru.wikipedia.org/w/index.php?title=%D0%94%D0%B5%D0%BF%D0%BE%D0%BB%D1%8F%D1%80%D0%B8%D0%B7%D0%B0%D1%86%D0%B8%D1%8F&amp;action=edit&amp;redlink=1" TargetMode="External"/><Relationship Id="rId18" Type="http://schemas.openxmlformats.org/officeDocument/2006/relationships/hyperlink" Target="http://ru.wikipedia.org/wiki/%D0%9D%D0%BE%D1%80%D0%B0%D0%B4%D1%80%D0%B5%D0%BD%D0%B0%D0%BB%D0%B8%D0%BD" TargetMode="External"/><Relationship Id="rId26" Type="http://schemas.openxmlformats.org/officeDocument/2006/relationships/hyperlink" Target="http://ru.wikipedia.org/wiki/%D0%A4%D0%B5%D1%80%D0%BC%D0%B5%D0%BD%D1%82" TargetMode="External"/><Relationship Id="rId3" Type="http://schemas.openxmlformats.org/officeDocument/2006/relationships/hyperlink" Target="http://ne-kurim.ru/glossary/nikotin/" TargetMode="External"/><Relationship Id="rId21" Type="http://schemas.openxmlformats.org/officeDocument/2006/relationships/hyperlink" Target="http://ru.wikipedia.org/w/index.php?title=%D0%9E%D1%82%D1%80%D0%B0%D0%B2%D0%BB%D0%B5%D0%BD%D0%B8%D0%B5_%D0%BD%D0%B8%D0%BA%D0%BE%D1%82%D0%B8%D0%BD%D0%BE%D0%BC&amp;action=edit&amp;redlink=1" TargetMode="External"/><Relationship Id="rId7" Type="http://schemas.openxmlformats.org/officeDocument/2006/relationships/hyperlink" Target="http://ru.wikipedia.org/wiki/%D0%93%D0%BB%D1%8E%D0%BA%D0%BE%D0%B7%D0%B0" TargetMode="External"/><Relationship Id="rId12" Type="http://schemas.openxmlformats.org/officeDocument/2006/relationships/hyperlink" Target="http://ru.wikipedia.org/w/index.php?title=%D0%9F%D1%80%D0%B5%D0%B3%D0%B0%D0%BD%D0%B3%D0%BB%D0%B8%D0%BE%D0%BD%D0%B0%D1%80%D0%BD%D0%BE%D0%B5_%D1%81%D0%B8%D0%BC%D0%BF%D0%B0%D1%82%D0%B8%D1%87%D0%B5%D1%81%D0%BA%D0%BE%D0%B5_%D0%B2%D0%BE%D0%BB%D0%BE%D0%BA%D0%BD%D0%BE&amp;action=edit&amp;redlink=1" TargetMode="External"/><Relationship Id="rId17" Type="http://schemas.openxmlformats.org/officeDocument/2006/relationships/hyperlink" Target="http://ru.wikipedia.org/w/index.php?title=%D0%A5%D1%80%D0%BE%D0%BC%D0%B0%D1%84%D1%84%D0%B8%D0%BD%D0%BD%D0%B0%D1%8F_%D0%B3%D1%80%D0%B0%D0%BD%D1%83%D0%BB%D0%B0&amp;action=edit&amp;redlink=1" TargetMode="External"/><Relationship Id="rId25" Type="http://schemas.openxmlformats.org/officeDocument/2006/relationships/hyperlink" Target="http://ru.wikipedia.org/wiki/%D0%9C%D0%BE%D0%BD%D0%BE%D0%B0%D0%BC%D0%B8%D0%BD%D0%BE%D0%BA%D1%81%D0%B8%D0%B4%D0%B0%D0%B7%D0%B0" TargetMode="External"/><Relationship Id="rId2" Type="http://schemas.openxmlformats.org/officeDocument/2006/relationships/slide" Target="../slides/slide9.xml"/><Relationship Id="rId16" Type="http://schemas.openxmlformats.org/officeDocument/2006/relationships/hyperlink" Target="http://ru.wikipedia.org/wiki/%D0%AD%D0%BA%D0%B7%D0%BE%D1%86%D0%B8%D1%82%D0%BE%D0%B7" TargetMode="External"/><Relationship Id="rId20" Type="http://schemas.openxmlformats.org/officeDocument/2006/relationships/hyperlink" Target="http://ru.wikipedia.org/w/index.php?title=%D0%9A%D0%BE%D1%82%D0%B8%D0%BD%D0%B8%D0%BD&amp;action=edit&amp;redlink=1" TargetMode="External"/><Relationship Id="rId29" Type="http://schemas.openxmlformats.org/officeDocument/2006/relationships/hyperlink" Target="http://ru.wikipedia.org/w/index.php?title=%D0%9D%D0%B8%D0%BA%D0%BE%D1%82%D0%B8%D0%BD&amp;action=edit&amp;section=6" TargetMode="External"/><Relationship Id="rId1" Type="http://schemas.openxmlformats.org/officeDocument/2006/relationships/notesMaster" Target="../notesMasters/notesMaster1.xml"/><Relationship Id="rId6" Type="http://schemas.openxmlformats.org/officeDocument/2006/relationships/hyperlink" Target="http://ru.wikipedia.org/wiki/%D0%90%D0%B4%D1%80%D0%B5%D0%BD%D0%B0%D0%BB%D0%B8%D0%BD" TargetMode="External"/><Relationship Id="rId11" Type="http://schemas.openxmlformats.org/officeDocument/2006/relationships/hyperlink" Target="http://ru.wikipedia.org/wiki/%D0%90%D1%86%D0%B5%D1%82%D0%B8%D0%BB%D1%85%D0%BE%D0%BB%D0%B8%D0%BD" TargetMode="External"/><Relationship Id="rId24" Type="http://schemas.openxmlformats.org/officeDocument/2006/relationships/hyperlink" Target="http://ru.wikipedia.org/wiki/%D0%9C%D0%BE%D0%B7%D0%B3" TargetMode="External"/><Relationship Id="rId5" Type="http://schemas.openxmlformats.org/officeDocument/2006/relationships/hyperlink" Target="http://ru.wikipedia.org/wiki/%D0%93%D0%BE%D1%80%D0%BC%D0%BE%D0%BD" TargetMode="External"/><Relationship Id="rId15" Type="http://schemas.openxmlformats.org/officeDocument/2006/relationships/hyperlink" Target="http://ru.wikipedia.org/w/index.php?title=%D0%9F%D0%BE%D1%82%D0%B5%D0%BD%D1%86%D0%B8%D0%B0%D0%BB%D0%BE%D0%B7%D0%B0%D0%B2%D0%B8%D1%81%D0%B8%D0%BC%D1%8B%D0%B9_%D0%BA%D0%B0%D0%BB%D1%8C%D1%86%D0%B8%D0%B5%D0%B2%D1%8B%D0%B9_%D0%BA%D0%B0%D0%BD%D0%B0%D0%BB&amp;action=edit&amp;redlink=1" TargetMode="External"/><Relationship Id="rId23" Type="http://schemas.openxmlformats.org/officeDocument/2006/relationships/hyperlink" Target="http://ru.wikipedia.org/wiki/%D0%94%D0%BE%D1%84%D0%B0%D0%BC%D0%B8%D0%BD" TargetMode="External"/><Relationship Id="rId28" Type="http://schemas.openxmlformats.org/officeDocument/2006/relationships/hyperlink" Target="http://ru.wikipedia.org/wiki/%D0%91%D0%BE%D0%BB%D0%B5%D0%B2%D0%BE%D0%B9_%D0%BF%D0%BE%D1%80%D0%BE%D0%B3" TargetMode="External"/><Relationship Id="rId10" Type="http://schemas.openxmlformats.org/officeDocument/2006/relationships/hyperlink" Target="http://ru.wikipedia.org/w/index.php?title=%D0%9C%D0%BE%D0%B7%D0%B3%D0%BE%D0%B2%D0%BE%D0%B5_%D0%B2%D0%B5%D1%89%D0%B5%D1%81%D1%82%D0%B2%D0%BE_%D0%BD%D0%B0%D0%B4%D0%BF%D0%BE%D1%87%D0%B5%D1%87%D0%BD%D0%B8%D0%BA%D0%B0&amp;action=edit&amp;redlink=1" TargetMode="External"/><Relationship Id="rId19" Type="http://schemas.openxmlformats.org/officeDocument/2006/relationships/hyperlink" Target="http://ru.wikipedia.org/wiki/%D0%9A%D1%80%D0%BE%D0%B2%D1%8C" TargetMode="External"/><Relationship Id="rId4" Type="http://schemas.openxmlformats.org/officeDocument/2006/relationships/hyperlink" Target="http://ru.wikipedia.org/w/index.php?title=%D0%9D%D0%B8%D0%BA%D0%BE%D1%82%D0%B8%D0%BD%D0%BE%D0%B2%D1%8B%D0%B5_%D0%B0%D1%86%D0%B5%D1%82%D0%B8%D0%BB%D1%85%D0%BE%D0%BB%D0%B8%D0%BD%D0%BE%D0%B2%D1%8B%D0%B5_%D1%80%D0%B5%D1%86%D0%B5%D0%BF%D1%82%D0%BE%D1%80%D1%8B&amp;action=edit&amp;redlink=1" TargetMode="External"/><Relationship Id="rId9" Type="http://schemas.openxmlformats.org/officeDocument/2006/relationships/hyperlink" Target="http://ru.wikipedia.org/w/index.php?title=%D0%A7%D1%80%D0%B5%D0%B2%D0%BD%D1%8B%D0%B9_%D0%BD%D0%B5%D1%80%D0%B2&amp;action=edit&amp;redlink=1" TargetMode="External"/><Relationship Id="rId14" Type="http://schemas.openxmlformats.org/officeDocument/2006/relationships/hyperlink" Target="http://ru.wikipedia.org/wiki/%D0%9A%D0%B0%D0%BB%D1%8C%D1%86%D0%B8%D0%B9" TargetMode="External"/><Relationship Id="rId22" Type="http://schemas.openxmlformats.org/officeDocument/2006/relationships/hyperlink" Target="http://ru.wikipedia.org/wiki/%D0%98%D0%BD%D1%81%D0%B5%D0%BA%D1%82%D0%B8%D1%86%D0%B8%D0%B4" TargetMode="External"/><Relationship Id="rId27" Type="http://schemas.openxmlformats.org/officeDocument/2006/relationships/hyperlink" Target="http://ru.wikipedia.org/w/index.php?title=%D0%9C%D0%BE%D0%BD%D0%BE%D0%B0%D0%BC%D0%B8%D0%BD%D0%BD%D1%8B%D0%B5_%D0%BD%D0%B5%D0%B9%D1%80%D0%BE%D0%BC%D0%B5%D0%B4%D0%B8%D0%B0%D1%82%D0%BE%D1%80%D1%8B&amp;action=edit&amp;redlink=1" TargetMode="External"/><Relationship Id="rId30" Type="http://schemas.openxmlformats.org/officeDocument/2006/relationships/hyperlink" Target="http://ru.wikipedia.org/wiki/%D0%9F%D0%B5%D1%87%D0%B5%D0%BD%D1%8C" TargetMode="External"/></Relationships>
</file>

<file path=ppt/notesSlides/_rels/notesSlide10.xml.rels><?xml version="1.0" encoding="UTF-8" standalone="yes"?>
<Relationships xmlns="http://schemas.openxmlformats.org/package/2006/relationships"><Relationship Id="rId8" Type="http://schemas.openxmlformats.org/officeDocument/2006/relationships/hyperlink" Target="http://www.nuhvatit.ru/rakjeludka.html" TargetMode="External"/><Relationship Id="rId3" Type="http://schemas.openxmlformats.org/officeDocument/2006/relationships/hyperlink" Target="http://www.nuhvatit.ru/naiboleeopasnye.html" TargetMode="External"/><Relationship Id="rId7" Type="http://schemas.openxmlformats.org/officeDocument/2006/relationships/hyperlink" Target="http://www.nuhvatit.ru/yazvajelidvkishki.html"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www.nuhvatit.ru/gastrit.html" TargetMode="External"/><Relationship Id="rId5" Type="http://schemas.openxmlformats.org/officeDocument/2006/relationships/hyperlink" Target="http://www.nuhvatit.ru/podjeludjeleza.html" TargetMode="External"/><Relationship Id="rId4" Type="http://schemas.openxmlformats.org/officeDocument/2006/relationships/hyperlink" Target="http://www.nuhvatit.ru/nicotin.html"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8" Type="http://schemas.openxmlformats.org/officeDocument/2006/relationships/hyperlink" Target="http://ru.wikipedia.org/wiki/%D0%94%D1%83%D1%88" TargetMode="External"/><Relationship Id="rId3" Type="http://schemas.openxmlformats.org/officeDocument/2006/relationships/hyperlink" Target="http://ru.wikipedia.org/wiki/%D0%97%D0%B4%D0%BE%D1%80%D0%BE%D0%B2%D1%8C%D0%B5" TargetMode="External"/><Relationship Id="rId7" Type="http://schemas.openxmlformats.org/officeDocument/2006/relationships/hyperlink" Target="http://ru.wikipedia.org/wiki/%D0%9A%D1%83%D0%BF%D0%B0%D0%BD%D0%B8%D0%B5" TargetMode="External"/><Relationship Id="rId2" Type="http://schemas.openxmlformats.org/officeDocument/2006/relationships/slide" Target="../slides/slide23.xml"/><Relationship Id="rId1" Type="http://schemas.openxmlformats.org/officeDocument/2006/relationships/notesMaster" Target="../notesMasters/notesMaster1.xml"/><Relationship Id="rId6" Type="http://schemas.openxmlformats.org/officeDocument/2006/relationships/hyperlink" Target="http://ru.wikipedia.org/wiki/%D0%9F%D1%80%D0%BE%D1%81%D1%82%D1%83%D0%B4%D0%B0" TargetMode="External"/><Relationship Id="rId5" Type="http://schemas.openxmlformats.org/officeDocument/2006/relationships/hyperlink" Target="http://ru.wikipedia.org/wiki/%D0%A0%D0%B0%D0%B1%D0%BE%D1%82%D0%BE%D1%81%D0%BF%D0%BE%D1%81%D0%BE%D0%B1%D0%BD%D0%BE%D1%81%D1%82%D1%8C" TargetMode="External"/><Relationship Id="rId4" Type="http://schemas.openxmlformats.org/officeDocument/2006/relationships/hyperlink" Target="http://ru.wikipedia.org/wiki/%D0%90%D0%B4%D0%B0%D0%BF%D1%82%D0%B0%D1%86%D0%B8%D1%8F" TargetMode="External"/><Relationship Id="rId9" Type="http://schemas.openxmlformats.org/officeDocument/2006/relationships/hyperlink" Target="http://ru.wikipedia.org/wiki/%D0%9C%D0%BE%D1%80%D0%B6%D0%B5%D0%B2%D0%B0%D0%BD%D0%B8%D0%B5" TargetMode="External"/></Relationships>
</file>

<file path=ppt/notesSlides/_rels/notesSlide22.xml.rels><?xml version="1.0" encoding="UTF-8" standalone="yes"?>
<Relationships xmlns="http://schemas.openxmlformats.org/package/2006/relationships"><Relationship Id="rId8" Type="http://schemas.openxmlformats.org/officeDocument/2006/relationships/hyperlink" Target="http://ru.wikipedia.org/wiki/%D0%94%D1%83%D1%88" TargetMode="External"/><Relationship Id="rId3" Type="http://schemas.openxmlformats.org/officeDocument/2006/relationships/hyperlink" Target="http://ru.wikipedia.org/wiki/%D0%97%D0%B4%D0%BE%D1%80%D0%BE%D0%B2%D1%8C%D0%B5" TargetMode="External"/><Relationship Id="rId7" Type="http://schemas.openxmlformats.org/officeDocument/2006/relationships/hyperlink" Target="http://ru.wikipedia.org/wiki/%D0%9A%D1%83%D0%BF%D0%B0%D0%BD%D0%B8%D0%B5" TargetMode="External"/><Relationship Id="rId2" Type="http://schemas.openxmlformats.org/officeDocument/2006/relationships/slide" Target="../slides/slide24.xml"/><Relationship Id="rId1" Type="http://schemas.openxmlformats.org/officeDocument/2006/relationships/notesMaster" Target="../notesMasters/notesMaster1.xml"/><Relationship Id="rId6" Type="http://schemas.openxmlformats.org/officeDocument/2006/relationships/hyperlink" Target="http://ru.wikipedia.org/wiki/%D0%9F%D1%80%D0%BE%D1%81%D1%82%D1%83%D0%B4%D0%B0" TargetMode="External"/><Relationship Id="rId5" Type="http://schemas.openxmlformats.org/officeDocument/2006/relationships/hyperlink" Target="http://ru.wikipedia.org/wiki/%D0%A0%D0%B0%D0%B1%D0%BE%D1%82%D0%BE%D1%81%D0%BF%D0%BE%D1%81%D0%BE%D0%B1%D0%BD%D0%BE%D1%81%D1%82%D1%8C" TargetMode="External"/><Relationship Id="rId4" Type="http://schemas.openxmlformats.org/officeDocument/2006/relationships/hyperlink" Target="http://ru.wikipedia.org/wiki/%D0%90%D0%B4%D0%B0%D0%BF%D1%82%D0%B0%D1%86%D0%B8%D1%8F" TargetMode="External"/><Relationship Id="rId9" Type="http://schemas.openxmlformats.org/officeDocument/2006/relationships/hyperlink" Target="http://ru.wikipedia.org/wiki/%D0%9C%D0%BE%D1%80%D0%B6%D0%B5%D0%B2%D0%B0%D0%BD%D0%B8%D0%B5" TargetMode="Externa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moezakalivanie.ru/metodika-zakalivaniya" TargetMode="External"/><Relationship Id="rId2" Type="http://schemas.openxmlformats.org/officeDocument/2006/relationships/slide" Target="../slides/slide25.xml"/><Relationship Id="rId1" Type="http://schemas.openxmlformats.org/officeDocument/2006/relationships/notesMaster" Target="../notesMasters/notesMaster1.xml"/><Relationship Id="rId5" Type="http://schemas.openxmlformats.org/officeDocument/2006/relationships/hyperlink" Target="http://moezakalivanie.ru/prinyatie-solnechnyh-vann" TargetMode="External"/><Relationship Id="rId4" Type="http://schemas.openxmlformats.org/officeDocument/2006/relationships/hyperlink" Target="http://moezakalivanie.ru/"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8" Type="http://schemas.openxmlformats.org/officeDocument/2006/relationships/hyperlink" Target="http://ru.wikipedia.org/wiki/%D0%94%D1%83%D1%88" TargetMode="External"/><Relationship Id="rId3" Type="http://schemas.openxmlformats.org/officeDocument/2006/relationships/hyperlink" Target="http://ru.wikipedia.org/wiki/%D0%97%D0%B4%D0%BE%D1%80%D0%BE%D0%B2%D1%8C%D0%B5" TargetMode="External"/><Relationship Id="rId7" Type="http://schemas.openxmlformats.org/officeDocument/2006/relationships/hyperlink" Target="http://ru.wikipedia.org/wiki/%D0%9A%D1%83%D0%BF%D0%B0%D0%BD%D0%B8%D0%B5" TargetMode="External"/><Relationship Id="rId2" Type="http://schemas.openxmlformats.org/officeDocument/2006/relationships/slide" Target="../slides/slide27.xml"/><Relationship Id="rId1" Type="http://schemas.openxmlformats.org/officeDocument/2006/relationships/notesMaster" Target="../notesMasters/notesMaster1.xml"/><Relationship Id="rId6" Type="http://schemas.openxmlformats.org/officeDocument/2006/relationships/hyperlink" Target="http://ru.wikipedia.org/wiki/%D0%9F%D1%80%D0%BE%D1%81%D1%82%D1%83%D0%B4%D0%B0" TargetMode="External"/><Relationship Id="rId5" Type="http://schemas.openxmlformats.org/officeDocument/2006/relationships/hyperlink" Target="http://ru.wikipedia.org/wiki/%D0%A0%D0%B0%D0%B1%D0%BE%D1%82%D0%BE%D1%81%D0%BF%D0%BE%D1%81%D0%BE%D0%B1%D0%BD%D0%BE%D1%81%D1%82%D1%8C" TargetMode="External"/><Relationship Id="rId4" Type="http://schemas.openxmlformats.org/officeDocument/2006/relationships/hyperlink" Target="http://ru.wikipedia.org/wiki/%D0%90%D0%B4%D0%B0%D0%BF%D1%82%D0%B0%D1%86%D0%B8%D1%8F" TargetMode="External"/><Relationship Id="rId9" Type="http://schemas.openxmlformats.org/officeDocument/2006/relationships/hyperlink" Target="http://ru.wikipedia.org/wiki/%D0%9C%D0%BE%D1%80%D0%B6%D0%B5%D0%B2%D0%B0%D0%BD%D0%B8%D0%B5" TargetMode="Externa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AF836908-D50D-42D6-BDBA-7F23758FFF7C}" type="slidenum">
              <a:rPr lang="ru-RU" smtClean="0"/>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AF836908-D50D-42D6-BDBA-7F23758FFF7C}" type="slidenum">
              <a:rPr lang="ru-RU" smtClean="0"/>
              <a:pPr/>
              <a:t>2</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AF836908-D50D-42D6-BDBA-7F23758FFF7C}" type="slidenum">
              <a:rPr lang="ru-RU" smtClean="0"/>
              <a:pPr/>
              <a:t>3</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25102E0-C27F-40C6-A90E-7C9D039F02D6}" type="slidenum">
              <a:rPr lang="ru-RU" smtClean="0"/>
              <a:pPr/>
              <a:t>4</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AF836908-D50D-42D6-BDBA-7F23758FFF7C}" type="slidenum">
              <a:rPr lang="ru-RU" smtClean="0"/>
              <a:pPr/>
              <a:t>5</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AF836908-D50D-42D6-BDBA-7F23758FFF7C}" type="slidenum">
              <a:rPr lang="ru-RU" smtClean="0"/>
              <a:pPr/>
              <a:t>6</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40000" lnSpcReduction="20000"/>
          </a:bodyPr>
          <a:lstStyle/>
          <a:p>
            <a:r>
              <a:rPr lang="ru-RU" sz="4800" dirty="0" smtClean="0">
                <a:latin typeface="Arial Unicode MS" pitchFamily="34" charset="-128"/>
                <a:ea typeface="Arial Unicode MS" pitchFamily="34" charset="-128"/>
                <a:cs typeface="Arial Unicode MS" pitchFamily="34" charset="-128"/>
              </a:rPr>
              <a:t>По словам Всемирной организации здравоохранения, в этом году Всемирный день отказа от курения проходит под девизом «Молодежь без табака». Именно за счет подростков, как показывает статистика, увеличиваются ряды зависимых от никотина людей. Россия, по мнению ВОЗ, является одной из самых курящих стран. Любой курильщик со стажем скажет, что лучше было не начинать, но для многих подростков сигарета — символ независимости, самоутверждения и престижа. По статистике, почти четверть подростков в возрасте 15 лет пополняют ряды курильщиков. В США курит каждый девятый школьник, начиная с 7 класса. В Литве и Хорватии — каждый пятый. В Швейцарии 80 процентов старшеклассников рискуют стать постоянными курильщиками. На Украине к ним можно отнести треть мальчиков и пятую часть всех девочек в возрасте 13-15 лет.</a:t>
            </a:r>
          </a:p>
          <a:p>
            <a:r>
              <a:rPr lang="ru-RU" sz="4800" dirty="0" smtClean="0">
                <a:latin typeface="Arial Unicode MS" pitchFamily="34" charset="-128"/>
                <a:ea typeface="Arial Unicode MS" pitchFamily="34" charset="-128"/>
                <a:cs typeface="Arial Unicode MS" pitchFamily="34" charset="-128"/>
              </a:rPr>
              <a:t>Примерно такие же показатели в России. Может быть, чуть ниже. В 15 лет регулярно курят 20 процентов юношей и 14 процентов девушек. «У нас в классе 12 мальчишек. Половина из них курит», — рассказал школьник Виктор </a:t>
            </a:r>
            <a:r>
              <a:rPr lang="ru-RU" sz="4800" dirty="0" err="1" smtClean="0">
                <a:latin typeface="Arial Unicode MS" pitchFamily="34" charset="-128"/>
                <a:ea typeface="Arial Unicode MS" pitchFamily="34" charset="-128"/>
                <a:cs typeface="Arial Unicode MS" pitchFamily="34" charset="-128"/>
              </a:rPr>
              <a:t>Синкевич</a:t>
            </a:r>
            <a:r>
              <a:rPr lang="ru-RU" sz="4800" dirty="0" smtClean="0">
                <a:latin typeface="Arial Unicode MS" pitchFamily="34" charset="-128"/>
                <a:ea typeface="Arial Unicode MS" pitchFamily="34" charset="-128"/>
                <a:cs typeface="Arial Unicode MS" pitchFamily="34" charset="-128"/>
              </a:rPr>
              <a:t>. Витя, которому всего 11 лет, в качестве эксперимента без труда покупает в табачных киосках пачку за пачкой. Почти никто из продавцов не интересуется возрастом покупателя, так как их не пугают штрафы и наказания. Отсюда и нерадостный вывод. «Курим и пьем в 2 раза больше, чем в Европе», — отметил первый заместитель председателя Госдумы по охране здоровья Николай Герасименко.</a:t>
            </a:r>
          </a:p>
          <a:p>
            <a:r>
              <a:rPr lang="ru-RU" sz="4800" dirty="0" smtClean="0">
                <a:latin typeface="Arial Unicode MS" pitchFamily="34" charset="-128"/>
                <a:ea typeface="Arial Unicode MS" pitchFamily="34" charset="-128"/>
                <a:cs typeface="Arial Unicode MS" pitchFamily="34" charset="-128"/>
              </a:rPr>
              <a:t>Эксперты отмечают две опасные тенденции: значительно больше становится курящих девушек, снижается возраст, когда дети начинают курить. Известно, что на этот показатель влияет один важный факт — курят родители или нет. Согласно исследованиям, в некурящей семье подростки начинают «дымить» примерно на год позже. Отношение родителей к вредной привычке оказывает наибольшее влияние на девочек и мало влияет на мальчиков. Свою первую сигарету большинство мальчиков выкуривает в возрасте до 12-ти лет, девочки — примерно на год позже.</a:t>
            </a:r>
          </a:p>
          <a:p>
            <a:r>
              <a:rPr lang="ru-RU" sz="4800" dirty="0" smtClean="0">
                <a:latin typeface="Arial Unicode MS" pitchFamily="34" charset="-128"/>
                <a:ea typeface="Arial Unicode MS" pitchFamily="34" charset="-128"/>
                <a:cs typeface="Arial Unicode MS" pitchFamily="34" charset="-128"/>
              </a:rPr>
              <a:t>«Очень сильно вырос уровень женского и подросткового курени, около 25 процентов. Такого раньше не было. Появились сигареты „</a:t>
            </a:r>
            <a:r>
              <a:rPr lang="ru-RU" sz="4800" dirty="0" err="1" smtClean="0">
                <a:latin typeface="Arial Unicode MS" pitchFamily="34" charset="-128"/>
                <a:ea typeface="Arial Unicode MS" pitchFamily="34" charset="-128"/>
                <a:cs typeface="Arial Unicode MS" pitchFamily="34" charset="-128"/>
              </a:rPr>
              <a:t>Лайт</a:t>
            </a:r>
            <a:r>
              <a:rPr lang="ru-RU" sz="4800" dirty="0" smtClean="0">
                <a:latin typeface="Arial Unicode MS" pitchFamily="34" charset="-128"/>
                <a:ea typeface="Arial Unicode MS" pitchFamily="34" charset="-128"/>
                <a:cs typeface="Arial Unicode MS" pitchFamily="34" charset="-128"/>
              </a:rPr>
              <a:t>“, специально для женщин и детей», — подчеркнул председатель правления Конфедерации обществ потребителей Дмитрий Янин. К 15 годам каждый десятый курящий подросток уже страдает никотиновой зависимостью. Чаще даже не семья влияет на выбор подростка. По данным социологических исследований, почти половина тинэйджеров начинает курить из любопытства, пятая часть — «за компанию» с друзьями, чтобы не выделяться из всех, а каждый десятый — под прямым давлением сверстников.</a:t>
            </a:r>
          </a:p>
          <a:p>
            <a:r>
              <a:rPr lang="ru-RU" sz="4800" dirty="0" smtClean="0">
                <a:latin typeface="Arial Unicode MS" pitchFamily="34" charset="-128"/>
                <a:ea typeface="Arial Unicode MS" pitchFamily="34" charset="-128"/>
                <a:cs typeface="Arial Unicode MS" pitchFamily="34" charset="-128"/>
              </a:rPr>
              <a:t>Считается, что влияние на детей оказывают киногерои, курящие сигареты, и кумиры — певцы, артисты и музыканты. Свою собственную вину курящие родители обычно не признают. В конкурсе детских рисунков на заданную тему видно отношение ребят к табачному дыму и к взрослым, которые травят себя и своих родных. Депутаты видят единственную возможность в борьбе с подростковым курением. «Повышать акцизы, чтобы табак был недоступен детям», — отметила депутат Госдумы РФ Надежда Герасимова. «Только повышать стоимость, потому что за свою мятую „</a:t>
            </a:r>
            <a:r>
              <a:rPr lang="ru-RU" sz="4800" dirty="0" err="1" smtClean="0">
                <a:latin typeface="Arial Unicode MS" pitchFamily="34" charset="-128"/>
                <a:ea typeface="Arial Unicode MS" pitchFamily="34" charset="-128"/>
                <a:cs typeface="Arial Unicode MS" pitchFamily="34" charset="-128"/>
              </a:rPr>
              <a:t>пятeрку</a:t>
            </a:r>
            <a:r>
              <a:rPr lang="ru-RU" sz="4800" dirty="0" smtClean="0">
                <a:latin typeface="Arial Unicode MS" pitchFamily="34" charset="-128"/>
                <a:ea typeface="Arial Unicode MS" pitchFamily="34" charset="-128"/>
                <a:cs typeface="Arial Unicode MS" pitchFamily="34" charset="-128"/>
              </a:rPr>
              <a:t>“ он </a:t>
            </a:r>
            <a:r>
              <a:rPr lang="ru-RU" sz="4800" dirty="0" err="1" smtClean="0">
                <a:latin typeface="Arial Unicode MS" pitchFamily="34" charset="-128"/>
                <a:ea typeface="Arial Unicode MS" pitchFamily="34" charset="-128"/>
                <a:cs typeface="Arial Unicode MS" pitchFamily="34" charset="-128"/>
              </a:rPr>
              <a:t>всe</a:t>
            </a:r>
            <a:r>
              <a:rPr lang="ru-RU" sz="4800" dirty="0" smtClean="0">
                <a:latin typeface="Arial Unicode MS" pitchFamily="34" charset="-128"/>
                <a:ea typeface="Arial Unicode MS" pitchFamily="34" charset="-128"/>
                <a:cs typeface="Arial Unicode MS" pitchFamily="34" charset="-128"/>
              </a:rPr>
              <a:t> равно купит пачку», — подчеркнул Главный санитарный врач России Геннадий Онищенко. Кроме увеличения акцизов предлагают печатать пугающие надписи. С одной стороны пачки — «Курение убивает» вместо «Минздрав предупреждает», а с другой — перечень болезней, которые вызывает пристрастие к табаку. Штрафные санкции продавцам, наказание за курение в неположенном месте, устрашающие предупреждения на упаковках — </a:t>
            </a:r>
            <a:r>
              <a:rPr lang="ru-RU" sz="4800" dirty="0" err="1" smtClean="0">
                <a:latin typeface="Arial Unicode MS" pitchFamily="34" charset="-128"/>
                <a:ea typeface="Arial Unicode MS" pitchFamily="34" charset="-128"/>
                <a:cs typeface="Arial Unicode MS" pitchFamily="34" charset="-128"/>
              </a:rPr>
              <a:t>всe</a:t>
            </a:r>
            <a:r>
              <a:rPr lang="ru-RU" sz="4800" dirty="0" smtClean="0">
                <a:latin typeface="Arial Unicode MS" pitchFamily="34" charset="-128"/>
                <a:ea typeface="Arial Unicode MS" pitchFamily="34" charset="-128"/>
                <a:cs typeface="Arial Unicode MS" pitchFamily="34" charset="-128"/>
              </a:rPr>
              <a:t> это для того, чтобы прервать последовательность событий, вызванных первой затяжкой, первой сигаретой.</a:t>
            </a:r>
          </a:p>
          <a:p>
            <a:r>
              <a:rPr lang="ru-RU" sz="4800" dirty="0" smtClean="0">
                <a:latin typeface="Arial Unicode MS" pitchFamily="34" charset="-128"/>
                <a:ea typeface="Arial Unicode MS" pitchFamily="34" charset="-128"/>
                <a:cs typeface="Arial Unicode MS" pitchFamily="34" charset="-128"/>
              </a:rPr>
              <a:t>«Сначала закурил, потом пиво, потом водка, потом преступление. Надо разорвать этот порочный круг», — заявил первый заместитель председателя Госдумы по охране здоровья Николай Герасименко. «Маленькое никотиновое чудовище внутри человека» — так назвал вредную привычку Аллен </a:t>
            </a:r>
            <a:r>
              <a:rPr lang="ru-RU" sz="4800" dirty="0" err="1" smtClean="0">
                <a:latin typeface="Arial Unicode MS" pitchFamily="34" charset="-128"/>
                <a:ea typeface="Arial Unicode MS" pitchFamily="34" charset="-128"/>
                <a:cs typeface="Arial Unicode MS" pitchFamily="34" charset="-128"/>
              </a:rPr>
              <a:t>Карр</a:t>
            </a:r>
            <a:r>
              <a:rPr lang="ru-RU" sz="4800" dirty="0" smtClean="0">
                <a:latin typeface="Arial Unicode MS" pitchFamily="34" charset="-128"/>
                <a:ea typeface="Arial Unicode MS" pitchFamily="34" charset="-128"/>
                <a:cs typeface="Arial Unicode MS" pitchFamily="34" charset="-128"/>
              </a:rPr>
              <a:t>.</a:t>
            </a:r>
          </a:p>
          <a:p>
            <a:r>
              <a:rPr lang="ru-RU" sz="4800" dirty="0" smtClean="0">
                <a:latin typeface="Arial Unicode MS" pitchFamily="34" charset="-128"/>
                <a:ea typeface="Arial Unicode MS" pitchFamily="34" charset="-128"/>
                <a:cs typeface="Arial Unicode MS" pitchFamily="34" charset="-128"/>
              </a:rPr>
              <a:t>Большую часть жизни он был заядлым курильщиком, но затем стал ярым противником курения и проповедником здорового образа жизни. Человек, которого сигареты чуть не убили, на собственном примере, ставшем основой его метода, доказал, что бросить курить легко. Просто раз и навсегда надо ощутить себя некурящим человеком. Ведь некурящий, как известно, курить не хочет. Любая выкуренная сигарета — уступка тому самому «чудовищу», которое поселилось внутри. Шаг назад является возвратом к началу, от которого хотели убежать. Способ, рассчитанный, прежде всего на курильщиков со стажем. К сожалению, среди подростков такие встречаются </a:t>
            </a:r>
            <a:r>
              <a:rPr lang="ru-RU" sz="4800" dirty="0" err="1" smtClean="0">
                <a:latin typeface="Arial Unicode MS" pitchFamily="34" charset="-128"/>
                <a:ea typeface="Arial Unicode MS" pitchFamily="34" charset="-128"/>
                <a:cs typeface="Arial Unicode MS" pitchFamily="34" charset="-128"/>
              </a:rPr>
              <a:t>всe</a:t>
            </a:r>
            <a:r>
              <a:rPr lang="ru-RU" sz="4800" dirty="0" smtClean="0">
                <a:latin typeface="Arial Unicode MS" pitchFamily="34" charset="-128"/>
                <a:ea typeface="Arial Unicode MS" pitchFamily="34" charset="-128"/>
                <a:cs typeface="Arial Unicode MS" pitchFamily="34" charset="-128"/>
              </a:rPr>
              <a:t> чаще и чаще. День защиты детей и Всемирный день борьбы с курением можно объединить в День защиты детей от курения. Отмечать его рекомендуется 365 раз в году.</a:t>
            </a:r>
          </a:p>
          <a:p>
            <a:endParaRPr lang="ru-RU" sz="4800"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7</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25000" lnSpcReduction="20000"/>
          </a:bodyPr>
          <a:lstStyle/>
          <a:p>
            <a:r>
              <a:rPr lang="ru-RU" sz="3200" dirty="0" smtClean="0"/>
              <a:t>, а табачный дым – около </a:t>
            </a:r>
            <a:r>
              <a:rPr lang="ru-RU" sz="3200" b="1" dirty="0" smtClean="0"/>
              <a:t>5000 химических соединений</a:t>
            </a:r>
            <a:r>
              <a:rPr lang="ru-RU" sz="3200" dirty="0" smtClean="0"/>
              <a:t>, из которых примерно </a:t>
            </a:r>
            <a:r>
              <a:rPr lang="ru-RU" sz="3200" b="1" dirty="0" smtClean="0"/>
              <a:t>60 вызывают рак</a:t>
            </a:r>
            <a:r>
              <a:rPr lang="ru-RU" sz="3200" dirty="0" smtClean="0"/>
              <a:t>. Знаете ли вы, какое излучение получаем мы при рентгене. Ведь не спроста установлено что рентген, можно делать только 2 раза в год, так как при этом идет сильное излучение на органы тела. Так вот человек, выкуривающий пачку сигарет в день, получает за год дозу облучения в </a:t>
            </a:r>
            <a:r>
              <a:rPr lang="ru-RU" sz="3200" b="1" dirty="0" smtClean="0"/>
              <a:t>500 рентген</a:t>
            </a:r>
            <a:r>
              <a:rPr lang="ru-RU" sz="3200" dirty="0" smtClean="0"/>
              <a:t>. Вы представляете себе, какой удар организм получает от каждой выкуренной сигареты? </a:t>
            </a:r>
            <a:br>
              <a:rPr lang="ru-RU" sz="3200" dirty="0" smtClean="0"/>
            </a:br>
            <a:r>
              <a:rPr lang="ru-RU" sz="3200" dirty="0" smtClean="0"/>
              <a:t/>
            </a:r>
            <a:br>
              <a:rPr lang="ru-RU" sz="3200" dirty="0" smtClean="0"/>
            </a:br>
            <a:r>
              <a:rPr lang="ru-RU" sz="3200" dirty="0" smtClean="0"/>
              <a:t>Основным для табачных изделий веществом, из-за которого их употребляют, является никотин. Косвенным свидетельством этого являются неоднократные попытки выпуска сигарет без никотина, которые повсеместно потерпели фиаско на рынке. Попробуйте, купите в любой аптеке сигареты без никотина, и попытайтесь выкурить хоть одну сигарету. У меня получалось выкурить максимум 1-2 сигареты, и после этого я бежал в магазин, за сигаретами с никотином. </a:t>
            </a:r>
            <a:br>
              <a:rPr lang="ru-RU" sz="3200" dirty="0" smtClean="0"/>
            </a:br>
            <a:r>
              <a:rPr lang="ru-RU" sz="3200" dirty="0" smtClean="0"/>
              <a:t/>
            </a:r>
            <a:br>
              <a:rPr lang="ru-RU" sz="3200" dirty="0" smtClean="0"/>
            </a:br>
            <a:r>
              <a:rPr lang="ru-RU" sz="3200" b="1" dirty="0" smtClean="0"/>
              <a:t>Никотин</a:t>
            </a:r>
            <a:r>
              <a:rPr lang="ru-RU" sz="3200" dirty="0" smtClean="0"/>
              <a:t> является естественным компонентом табачных растений и это наркотик и сильный яд. Он легко проникает в кровь, накапливается в самых жизненно важных органах, приводя к нарушению их функций. В больших количествах он весьма токсичен. Никотин является естественной защитой табачного растения от поедания насекомыми. Он обладает в три раза большей токсичностью, чем мышьяк. Когда никотин попадает в мозг, он предоставляет доступ к воздействию на разнообразные процессы нервной системы человека. Отравление никотином характеризуется: головной болью, головокружением, тошнотой, рвотой. В тяжелых случаях потеря сознания и судороги. Хроническое отравление - никотинизм, характеризуется ослаблением памяти, снижением работоспособности. Всем известно, что «капля никотина убивает лошадь», но лишь некоторые догадываются, что человек не лошадь и поэтому для него смертельная доза составляет всего 60 мг никотина, а для детей – еще меньше. В </a:t>
            </a:r>
            <a:r>
              <a:rPr lang="ru-RU" sz="3200" dirty="0" err="1" smtClean="0"/>
              <a:t>невыкуренной</a:t>
            </a:r>
            <a:r>
              <a:rPr lang="ru-RU" sz="3200" dirty="0" smtClean="0"/>
              <a:t> сигарете содержится порядка 10 мг никотина, но через дым курильщик получает из одной сигареты порядка 0,533мг никотина. </a:t>
            </a:r>
            <a:br>
              <a:rPr lang="ru-RU" sz="3200" dirty="0" smtClean="0"/>
            </a:br>
            <a:r>
              <a:rPr lang="ru-RU" sz="3200" dirty="0" smtClean="0"/>
              <a:t/>
            </a:r>
            <a:br>
              <a:rPr lang="ru-RU" sz="3200" dirty="0" smtClean="0"/>
            </a:br>
            <a:r>
              <a:rPr lang="ru-RU" sz="3200" b="1" dirty="0" smtClean="0"/>
              <a:t>Смола</a:t>
            </a:r>
            <a:r>
              <a:rPr lang="ru-RU" sz="3200" dirty="0" smtClean="0"/>
              <a:t> – это все то, что содержится в табачном дыме, за исключением газов, никотина и воды. Каждая частичка состоит из многих органических и неорганических веществ, среди которых присутствует множество летучих и </a:t>
            </a:r>
            <a:r>
              <a:rPr lang="ru-RU" sz="3200" dirty="0" err="1" smtClean="0"/>
              <a:t>полу-летучих</a:t>
            </a:r>
            <a:r>
              <a:rPr lang="ru-RU" sz="3200" dirty="0" smtClean="0"/>
              <a:t> соединений. Дым попадает в рот в виде концентрированного аэрозоля. При охлаждении он конденсируется и образует смолу, которая оседает в дыхательных путях. Содержащиеся в смоле вещества вызывают рак и другие заболевания легких, такие как паралич очистительного процесса в легких и повреждения альвеолярных мешочков. Они также снижают эффективность иммунной системы. </a:t>
            </a:r>
            <a:br>
              <a:rPr lang="ru-RU" sz="3200" dirty="0" smtClean="0"/>
            </a:br>
            <a:r>
              <a:rPr lang="ru-RU" sz="3200" dirty="0" smtClean="0"/>
              <a:t/>
            </a:r>
            <a:br>
              <a:rPr lang="ru-RU" sz="3200" dirty="0" smtClean="0"/>
            </a:br>
            <a:r>
              <a:rPr lang="ru-RU" sz="3200" b="1" dirty="0" smtClean="0"/>
              <a:t>Канцерогены</a:t>
            </a:r>
            <a:r>
              <a:rPr lang="ru-RU" sz="3200" dirty="0" smtClean="0"/>
              <a:t> табачного дыма имеют разную химическую природу. Они состоят из 44 отдельных вещества, 12 групп или смесей химических веществ и 13 условий, способствующих воздействию. Девять из этих 44 веществ присутствуют в основном потоке табачного дыма. Это бензол, кадмий, мышьяк, никель, хром, 2-нафтил-амин, винил хлорид,4-3 </a:t>
            </a:r>
            <a:r>
              <a:rPr lang="ru-RU" sz="3200" dirty="0" err="1" smtClean="0"/>
              <a:t>аминобифенил</a:t>
            </a:r>
            <a:r>
              <a:rPr lang="ru-RU" sz="3200" dirty="0" smtClean="0"/>
              <a:t>, бериллий. Кроме собственно канцерогенов, табачный дым также содержит так называемые </a:t>
            </a:r>
            <a:r>
              <a:rPr lang="ru-RU" sz="3200" dirty="0" err="1" smtClean="0"/>
              <a:t>ко-канцерогены</a:t>
            </a:r>
            <a:r>
              <a:rPr lang="ru-RU" sz="3200" dirty="0" smtClean="0"/>
              <a:t>, то есть вещества, которые способствуют реализации действия канцерогенов. К ним относится, например, </a:t>
            </a:r>
            <a:r>
              <a:rPr lang="ru-RU" sz="3200" dirty="0" err="1" smtClean="0"/>
              <a:t>катехол</a:t>
            </a:r>
            <a:r>
              <a:rPr lang="ru-RU" sz="3200" dirty="0" smtClean="0"/>
              <a:t>. </a:t>
            </a:r>
            <a:br>
              <a:rPr lang="ru-RU" sz="3200" dirty="0" smtClean="0"/>
            </a:br>
            <a:r>
              <a:rPr lang="ru-RU" sz="3200" dirty="0" smtClean="0"/>
              <a:t/>
            </a:r>
            <a:br>
              <a:rPr lang="ru-RU" sz="3200" dirty="0" smtClean="0"/>
            </a:br>
            <a:r>
              <a:rPr lang="ru-RU" sz="3200" b="1" dirty="0" err="1" smtClean="0"/>
              <a:t>Нитрозамины</a:t>
            </a:r>
            <a:r>
              <a:rPr lang="ru-RU" sz="3200" dirty="0" smtClean="0"/>
              <a:t> – это группа канцерогенов, образующихся из алкалоидов табака. Они являются этиологическим фактором злокачественных опухолей легких, пищевода, поджелудочной железы, ротовой полости у людей, потребляющих табак. При взаимодействии с </a:t>
            </a:r>
            <a:r>
              <a:rPr lang="ru-RU" sz="3200" dirty="0" err="1" smtClean="0"/>
              <a:t>нитрозаминами</a:t>
            </a:r>
            <a:r>
              <a:rPr lang="ru-RU" sz="3200" dirty="0" smtClean="0"/>
              <a:t> молекулы ДНК изменяют свою структуру, что служит началом для злокачественного роста. Современные сигареты, несмотря на кажущееся снижение содержания смол, обусловливают большее поступление в организм курильщика </a:t>
            </a:r>
            <a:r>
              <a:rPr lang="ru-RU" sz="3200" dirty="0" err="1" smtClean="0"/>
              <a:t>нитрозаминов</a:t>
            </a:r>
            <a:r>
              <a:rPr lang="ru-RU" sz="3200" dirty="0" smtClean="0"/>
              <a:t>. И со снижением поступления в организм курильщика полициклических ароматических углеводородов и увеличением поступления </a:t>
            </a:r>
            <a:r>
              <a:rPr lang="ru-RU" sz="3200" dirty="0" err="1" smtClean="0"/>
              <a:t>нитрозаминов</a:t>
            </a:r>
            <a:r>
              <a:rPr lang="ru-RU" sz="3200" dirty="0" smtClean="0"/>
              <a:t> связано изменение структуры заболеваемости раком легких, со снижением частоты плоскоклеточного рака и ростом числа случаев </a:t>
            </a:r>
            <a:r>
              <a:rPr lang="ru-RU" sz="3200" dirty="0" err="1" smtClean="0"/>
              <a:t>аденокарциномы</a:t>
            </a:r>
            <a:r>
              <a:rPr lang="ru-RU" sz="3200" dirty="0" smtClean="0"/>
              <a:t>. </a:t>
            </a:r>
            <a:br>
              <a:rPr lang="ru-RU" sz="3200" dirty="0" smtClean="0"/>
            </a:br>
            <a:r>
              <a:rPr lang="ru-RU" sz="3200" dirty="0" smtClean="0"/>
              <a:t/>
            </a:r>
            <a:br>
              <a:rPr lang="ru-RU" sz="3200" dirty="0" smtClean="0"/>
            </a:br>
            <a:r>
              <a:rPr lang="ru-RU" sz="3200" b="1" dirty="0" smtClean="0"/>
              <a:t>Угарный газ (</a:t>
            </a:r>
            <a:r>
              <a:rPr lang="ru-RU" sz="3200" b="1" dirty="0" err="1" smtClean="0"/>
              <a:t>монооксид</a:t>
            </a:r>
            <a:r>
              <a:rPr lang="ru-RU" sz="3200" b="1" dirty="0" smtClean="0"/>
              <a:t> углерода)</a:t>
            </a:r>
            <a:r>
              <a:rPr lang="ru-RU" sz="3200" dirty="0" smtClean="0"/>
              <a:t> – это газ без цвета и запаха, присутствующий в высокой концентрации в сигаретном дыме. Его способность соединяться с гемоглобином в 200 раз выше, чем у кислорода. В связи с этим повышенный уровень оксида углерода в легких и крови у курильщика уменьшает способность крови переносить кислород, что сказывается на функционировании всех тканей организма. Мозг и мышцы (включая сердечную) не могут действовать в полную силу без достаточного поступления кислорода. Сердце и легкие должны работать с большей нагрузкой для того, чтобы компенсировать снижение поступления кислорода в организм. Угарный газ также повреждает стенки артерий и увеличивает риск сужения коронарных сосудов, что может привести к сердечным приступам. </a:t>
            </a:r>
            <a:br>
              <a:rPr lang="ru-RU" sz="3200" dirty="0" smtClean="0"/>
            </a:br>
            <a:r>
              <a:rPr lang="ru-RU" sz="3200" dirty="0" smtClean="0"/>
              <a:t/>
            </a:r>
            <a:br>
              <a:rPr lang="ru-RU" sz="3200" dirty="0" smtClean="0"/>
            </a:br>
            <a:r>
              <a:rPr lang="ru-RU" sz="3200" b="1" dirty="0" smtClean="0"/>
              <a:t>Полоний-210</a:t>
            </a:r>
            <a:r>
              <a:rPr lang="ru-RU" sz="3200" dirty="0" smtClean="0"/>
              <a:t> — первый по порядку атомных номеров элемент, не имеющий стабильных изотопов. Он встречается в природе, но в урановых рудах его концентрация в 100 триллионов раз меньше концентрации урана. Легко догадаться, что добывать полоний трудно, поэтому в атомный век этот элемент получают в ядерных реакторах путём облучения изотопов висмута. Полоний – мягкий металл серебристо-белого цвета чуть легче свинца. В организм человека поступает с табачным дымом. Достаточно токсичен из-за своего </a:t>
            </a:r>
            <a:r>
              <a:rPr lang="ru-RU" sz="3200" dirty="0" err="1" smtClean="0"/>
              <a:t>альфа-излучения</a:t>
            </a:r>
            <a:r>
              <a:rPr lang="ru-RU" sz="3200" dirty="0" smtClean="0"/>
              <a:t>.. Человек, выкурив всего одну сигарету, "забрасывает" в себя столько тяжелых металлов и </a:t>
            </a:r>
            <a:r>
              <a:rPr lang="ru-RU" sz="3200" dirty="0" err="1" smtClean="0"/>
              <a:t>бензопирена</a:t>
            </a:r>
            <a:r>
              <a:rPr lang="ru-RU" sz="3200" dirty="0" smtClean="0"/>
              <a:t>, сколько бы он поглотил их, вдыхая выхлопные газы 16 часов. </a:t>
            </a:r>
            <a:br>
              <a:rPr lang="ru-RU" sz="3200" dirty="0" smtClean="0"/>
            </a:br>
            <a:r>
              <a:rPr lang="ru-RU" sz="3200" dirty="0" smtClean="0"/>
              <a:t/>
            </a:r>
            <a:br>
              <a:rPr lang="ru-RU" sz="3200" dirty="0" smtClean="0"/>
            </a:br>
            <a:r>
              <a:rPr lang="ru-RU" sz="3200" b="1" dirty="0" smtClean="0"/>
              <a:t>Цианистый водород или синильная кислота</a:t>
            </a:r>
            <a:r>
              <a:rPr lang="ru-RU" sz="3200" dirty="0" smtClean="0"/>
              <a:t> оказывает прямое пагубное воздействие на природный очистительный механизм легких через влияние на реснички бронхиального дерева. Повреждение этой очищающей системы может привести к накоплению токсичных веществ в легких, увеличивая вероятность развития болезни. Воздействие синильной кислоты не ограничивается ресничками дыхательных путей. Синильная кислота относится к веществам так называемого </a:t>
            </a:r>
            <a:r>
              <a:rPr lang="ru-RU" sz="3200" dirty="0" err="1" smtClean="0"/>
              <a:t>общетоксического</a:t>
            </a:r>
            <a:r>
              <a:rPr lang="ru-RU" sz="3200" dirty="0" smtClean="0"/>
              <a:t> действия. Механизм ее воздействия на организм человека состоит в нарушении внутриклеточного и тканевого дыхания вследствие подавления активности железосодержащих ферментов в тканях, участвующих в передаче кислорода от гемоглобина крови к клеткам тканей. В результате ткани не получают достаточного количества кислорода, даже если не нарушено ни поступление кислорода в кровь, ни перенос его гемоглобином к тканям. В случае же воздействия табачного дыма на организм все эти процессы взаимно отягощают действие друг друга. Развивается гипоксия тканей, что, среди прочего, может привести к понижению умственной и физической работоспособности, а также к более серьезным проблемам, таким как инфаркт миокарда. Кроме синильной кислоты в табачном дыме есть и другие компоненты, которые прямо воздействуют на реснички в легких. Это акролеин, аммиак, диоксид азота и формальдегид. </a:t>
            </a:r>
            <a:br>
              <a:rPr lang="ru-RU" sz="3200" dirty="0" smtClean="0"/>
            </a:br>
            <a:r>
              <a:rPr lang="ru-RU" sz="3200" dirty="0" smtClean="0"/>
              <a:t/>
            </a:r>
            <a:br>
              <a:rPr lang="ru-RU" sz="3200" dirty="0" smtClean="0"/>
            </a:br>
            <a:r>
              <a:rPr lang="ru-RU" sz="3200" b="1" dirty="0" smtClean="0"/>
              <a:t>Акролеин</a:t>
            </a:r>
            <a:r>
              <a:rPr lang="ru-RU" sz="3200" dirty="0" smtClean="0"/>
              <a:t> (в переводе с греческого «острое масло»), как и угарный газ, является продуктом неполного сгорания. Акролеин обладает резким запахом, раздражает слизистые и является сильным лакриматором, то есть вызывает слезотечение. Кроме того, как и синильная кислота, акролеин относится к веществам </a:t>
            </a:r>
            <a:r>
              <a:rPr lang="ru-RU" sz="3200" dirty="0" err="1" smtClean="0"/>
              <a:t>общетоксического</a:t>
            </a:r>
            <a:r>
              <a:rPr lang="ru-RU" sz="3200" dirty="0" smtClean="0"/>
              <a:t> действия, а также повышает риск развития онкологических заболеваний. Выведение из организма метаболитов акролеина может приводить к воспалению мочевого пузыря – циститу. Акролеин, как и другие альдегиды, вызывает поражение нервной системы. Акролеин и формальдегид относятся к группе веществ, провоцирующих развитие астмы. </a:t>
            </a:r>
            <a:br>
              <a:rPr lang="ru-RU" sz="3200" dirty="0" smtClean="0"/>
            </a:br>
            <a:r>
              <a:rPr lang="ru-RU" sz="3200" dirty="0" smtClean="0"/>
              <a:t/>
            </a:r>
            <a:br>
              <a:rPr lang="ru-RU" sz="3200" dirty="0" smtClean="0"/>
            </a:br>
            <a:r>
              <a:rPr lang="ru-RU" sz="3200" b="1" dirty="0" smtClean="0"/>
              <a:t>Оксиды азота</a:t>
            </a:r>
            <a:r>
              <a:rPr lang="ru-RU" sz="3200" dirty="0" smtClean="0"/>
              <a:t> (оксид азота и более опасный диоксид азота) содержатся в табачном дыме в довольно высоких концентрациях. Они могут вызывать повреждения в легких, ведущие к эмфиземе. Диоксид азота (NO2) понижает сопротивляемость организма к респираторным заболеваниям, что может привести к развитию, например, бронхита. При отравлении оксидами азота в крови образуются нитраты и нитриты. Нитраты и нитриты, действуя непосредственно на артерии, вызывают расширение сосудов и снижение кровяного давления. Попадая в кровь, нитриты образуют с гемоглобином стойкое соединение – метгемоглобин, препятствуют переносу гемоглобином кислорода и поступлению кислорода в органы тела, что приводит к кислородной недостаточности. Таким образом, диоксид азота воздействует в основном на дыхательные пути и легкие, а также вызывает изменения состава крови, в частности, уменьшает содержание в крови гемоглобина. Воздействие на организм человека диоксида азота снижает сопротивляемость к заболеваниям, вызывает кислородное голодание тканей, особенно у детей. Он также усиливает действие канцерогенных веществ, способствуя возникновению злокачественных новообразований. Диоксид азота влияет на иммунную систему, повышая чувствительность организма, особенно детского, к патогенным микроорганизмам и вирусам. Оксид азота (NO) играет более сложную роль в организме, поскольку образуется эндогенно и участвует в регуляции просвета сосудов и дыхательных путей. Под действием поступающего извне с табачным дымом оксида азота эндогенный его синтез в тканях уменьшается, что приводит к сужению сосудов и дыхательных путей. При этом экзогенные порции оксида азота могут приводить к кратковременному расширению бронхов и более глубокому поступлению табачного дыма в легкие Оксиды азота не случайно присутствуют в табачном дыме, так как их поступление в дыхательные пути усиливает абсорбцию никотина. В последние годы также обнаружена роль оксида азота в формировании никотиновой зависимости. NO высвобождается в нервной ткани под влиянием поступившего никотина. Это приводит к уменьшению высвобождения симпатических </a:t>
            </a:r>
            <a:r>
              <a:rPr lang="ru-RU" sz="3200" dirty="0" err="1" smtClean="0"/>
              <a:t>нейромедиаторов</a:t>
            </a:r>
            <a:r>
              <a:rPr lang="ru-RU" sz="3200" dirty="0" smtClean="0"/>
              <a:t> головного мозга и облегчению стресса. С другой стороны, ингибируется обратный захват дофамина, и его повышенные концентрации создают вознаграждающий эффект никотина. </a:t>
            </a:r>
            <a:br>
              <a:rPr lang="ru-RU" sz="3200" dirty="0" smtClean="0"/>
            </a:br>
            <a:r>
              <a:rPr lang="ru-RU" sz="3200" dirty="0" smtClean="0"/>
              <a:t/>
            </a:r>
            <a:br>
              <a:rPr lang="ru-RU" sz="3200" dirty="0" smtClean="0"/>
            </a:br>
            <a:r>
              <a:rPr lang="ru-RU" sz="3200" b="1" dirty="0" smtClean="0"/>
              <a:t>Свободные радикалы</a:t>
            </a:r>
            <a:r>
              <a:rPr lang="ru-RU" sz="3200" dirty="0" smtClean="0"/>
              <a:t> — это молекулы, в которых имеются атомы, которые образуются при горении табака. Свободные радикалы табачного дыма вместе с другими высокоактивными веществами, например, перекисными соединениями, составляют группу </a:t>
            </a:r>
            <a:r>
              <a:rPr lang="ru-RU" sz="3200" dirty="0" err="1" smtClean="0"/>
              <a:t>оксидантов</a:t>
            </a:r>
            <a:r>
              <a:rPr lang="ru-RU" sz="3200" dirty="0" smtClean="0"/>
              <a:t>, которые участвуют в реализации так называемого </a:t>
            </a:r>
            <a:r>
              <a:rPr lang="ru-RU" sz="3200" dirty="0" err="1" smtClean="0"/>
              <a:t>оксидативного</a:t>
            </a:r>
            <a:r>
              <a:rPr lang="ru-RU" sz="3200" dirty="0" smtClean="0"/>
              <a:t> стресса и, имеют важную роль в патогенезе таких заболеваний, как атеросклероз, рак, хроническая болезнь легких. Им отводится в настоящее время главная роль в развитии бронхита курильщика. К тому же </a:t>
            </a:r>
            <a:r>
              <a:rPr lang="ru-RU" sz="3200" dirty="0" err="1" smtClean="0"/>
              <a:t>свободнорадикальные</a:t>
            </a:r>
            <a:r>
              <a:rPr lang="ru-RU" sz="3200" dirty="0" smtClean="0"/>
              <a:t> продукты табачного дыма наиболее активно влияют на верхние отделы респираторного тракта, вызывая воспаление и атрофию слизистой задней стенки глотки и трахеи, и оказывают свое пагубное воздействие главным образом в альвеолярной области легких, в стенках кровеносных сосудов, изменяя их структуру и функции. </a:t>
            </a:r>
            <a:br>
              <a:rPr lang="ru-RU" sz="3200" dirty="0" smtClean="0"/>
            </a:br>
            <a:r>
              <a:rPr lang="ru-RU" sz="3200" dirty="0" smtClean="0"/>
              <a:t/>
            </a:r>
            <a:br>
              <a:rPr lang="ru-RU" sz="3200" dirty="0" smtClean="0"/>
            </a:br>
            <a:r>
              <a:rPr lang="ru-RU" sz="3200" b="1" dirty="0" smtClean="0"/>
              <a:t>76 металлов</a:t>
            </a:r>
            <a:r>
              <a:rPr lang="ru-RU" sz="3200" dirty="0" smtClean="0"/>
              <a:t> имеются в табачном дыме, включая никель, кадмий, мышьяк, хром и свинец. Известно, что мышьяк, хром и их соединения достоверно вызывают развитие рака у людей. Есть данные, позволяющие предположить, что соединения никеля и кадмия также являются канцерогенами. Содержание металлов в табачном листе определяется условиями возделывания табака, составом удобрений, а также погодными условиями. Например, замечено, что дожди увеличивают содержание металлов в листьях табака. </a:t>
            </a:r>
            <a:br>
              <a:rPr lang="ru-RU" sz="3200" dirty="0" smtClean="0"/>
            </a:br>
            <a:r>
              <a:rPr lang="ru-RU" sz="3200" dirty="0" smtClean="0"/>
              <a:t/>
            </a:r>
            <a:br>
              <a:rPr lang="ru-RU" sz="3200" dirty="0" smtClean="0"/>
            </a:br>
            <a:r>
              <a:rPr lang="ru-RU" sz="3200" b="1" dirty="0" smtClean="0"/>
              <a:t>Шестивалентный хром</a:t>
            </a:r>
            <a:r>
              <a:rPr lang="ru-RU" sz="3200" dirty="0" smtClean="0"/>
              <a:t> давно известен в качестве канцерогена, а трехвалентный хром является </a:t>
            </a:r>
            <a:r>
              <a:rPr lang="ru-RU" sz="3200" dirty="0" err="1" smtClean="0"/>
              <a:t>эссенциальным</a:t>
            </a:r>
            <a:r>
              <a:rPr lang="ru-RU" sz="3200" dirty="0" smtClean="0"/>
              <a:t> </a:t>
            </a:r>
            <a:r>
              <a:rPr lang="ru-RU" sz="3200" dirty="0" err="1" smtClean="0"/>
              <a:t>нутриентом</a:t>
            </a:r>
            <a:r>
              <a:rPr lang="ru-RU" sz="3200" dirty="0" smtClean="0"/>
              <a:t>, то есть незаменимым компонентом пищи. При этом в организме существуют пути </a:t>
            </a:r>
            <a:r>
              <a:rPr lang="ru-RU" sz="3200" dirty="0" err="1" smtClean="0"/>
              <a:t>дезинтоксикации</a:t>
            </a:r>
            <a:r>
              <a:rPr lang="ru-RU" sz="3200" dirty="0" smtClean="0"/>
              <a:t>, которые позволяют восстановить шестивалентный хром до трехвалентного. С ингаляционным воздействием хрома связывают развитие астмы. </a:t>
            </a:r>
            <a:br>
              <a:rPr lang="ru-RU" sz="3200" dirty="0" smtClean="0"/>
            </a:br>
            <a:r>
              <a:rPr lang="ru-RU" sz="3200" dirty="0" smtClean="0"/>
              <a:t/>
            </a:r>
            <a:br>
              <a:rPr lang="ru-RU" sz="3200" dirty="0" smtClean="0"/>
            </a:br>
            <a:r>
              <a:rPr lang="ru-RU" sz="3200" b="1" dirty="0" smtClean="0"/>
              <a:t>Никель</a:t>
            </a:r>
            <a:r>
              <a:rPr lang="ru-RU" sz="3200" dirty="0" smtClean="0"/>
              <a:t> относится к группе веществ, провоцирующих развитие астмы, а также способствует развитию рака. Вдыхание частиц никеля приводит к развитию </a:t>
            </a:r>
            <a:r>
              <a:rPr lang="ru-RU" sz="3200" dirty="0" err="1" smtClean="0"/>
              <a:t>бронхиолита</a:t>
            </a:r>
            <a:r>
              <a:rPr lang="ru-RU" sz="3200" dirty="0" smtClean="0"/>
              <a:t>, то есть воспаления самых мелких бронхов. </a:t>
            </a:r>
            <a:br>
              <a:rPr lang="ru-RU" sz="3200" dirty="0" smtClean="0"/>
            </a:br>
            <a:r>
              <a:rPr lang="ru-RU" sz="3200" dirty="0" smtClean="0"/>
              <a:t/>
            </a:r>
            <a:br>
              <a:rPr lang="ru-RU" sz="3200" dirty="0" smtClean="0"/>
            </a:br>
            <a:r>
              <a:rPr lang="ru-RU" sz="3200" b="1" dirty="0" smtClean="0"/>
              <a:t>Кадмий</a:t>
            </a:r>
            <a:r>
              <a:rPr lang="ru-RU" sz="3200" dirty="0" smtClean="0"/>
              <a:t> является тяжелым металлом. Наиболее частым источником кадмия является курение. Последствия воздействия кадмия оказываются наиболее выраженными у тех людей, у которых имеется дефицит цинка и кальция в пище. Кадмий накапливается в почках. Он обладает токсическим действием на почки и способствует снижению минеральной плотности костной ткани. В результате этого кадмий вмешивается в течение беременности, повышая риск недостаточной массы тела плода и преждевременных родов. </a:t>
            </a:r>
            <a:br>
              <a:rPr lang="ru-RU" sz="3200" dirty="0" smtClean="0"/>
            </a:br>
            <a:r>
              <a:rPr lang="ru-RU" sz="3200" dirty="0" smtClean="0"/>
              <a:t/>
            </a:r>
            <a:br>
              <a:rPr lang="ru-RU" sz="3200" dirty="0" smtClean="0"/>
            </a:br>
            <a:r>
              <a:rPr lang="ru-RU" sz="3200" b="1" dirty="0" smtClean="0"/>
              <a:t>Железо</a:t>
            </a:r>
            <a:r>
              <a:rPr lang="ru-RU" sz="3200" dirty="0" smtClean="0"/>
              <a:t> также может быть одним из компонентов фазы частиц табачного дыма Ингаляция железа может приводить к развитию рака дыхательных органов. </a:t>
            </a:r>
            <a:br>
              <a:rPr lang="ru-RU" sz="3200" dirty="0" smtClean="0"/>
            </a:br>
            <a:r>
              <a:rPr lang="ru-RU" sz="3200" dirty="0" smtClean="0"/>
              <a:t/>
            </a:r>
            <a:br>
              <a:rPr lang="ru-RU" sz="3200" dirty="0" smtClean="0"/>
            </a:br>
            <a:r>
              <a:rPr lang="ru-RU" sz="3200" b="1" dirty="0" smtClean="0"/>
              <a:t>Радиоактивные компоненты</a:t>
            </a:r>
            <a:r>
              <a:rPr lang="ru-RU" sz="3200" dirty="0" smtClean="0"/>
              <a:t> содержаться в очень высокой концентрации в табачном дыме. К ним относятся: полоний-210, свинец-210 и калий-40. Помимо этого, присутствуют также радий-226, радий-228 и торий-228. Проведенные в Греции исследования показали, что табачный лист содержит изотопы цезий-134 и цезий-137 чернобыльского происхождения. Четко установлено, что радиоактивные компоненты являются канцерогенами. В легких у курильщиков зафиксированы отложения полония-210 и свинца-210, благодаря чему курильщики подвергаются намного большим дозам радиации, чем те дозы, которые люди обычно получают из естественных источников. Это постоянное облучение, либо само по себе, либо </a:t>
            </a:r>
            <a:r>
              <a:rPr lang="ru-RU" sz="3200" dirty="0" err="1" smtClean="0"/>
              <a:t>синергически</a:t>
            </a:r>
            <a:r>
              <a:rPr lang="ru-RU" sz="3200" dirty="0" smtClean="0"/>
              <a:t> с иными канцерогенами может способствовать развитию рака. Исследование дыма польских сигарет показало, что вдыхание табачного дыма является главным источником поступления полния-210 и свинца-210 в организм курильщика. При этом обнаружилось, что дым разных марок сигарет может существенно отличаться по радиоактивности, а сигаретный фильтр адсорбирует лишь малую часть радиоактивных веществ. </a:t>
            </a:r>
            <a:br>
              <a:rPr lang="ru-RU" sz="3200" dirty="0" smtClean="0"/>
            </a:br>
            <a:r>
              <a:rPr lang="ru-RU" sz="3200" dirty="0" smtClean="0"/>
              <a:t>И как вы уже догадались, этот список можно продолжать и продолжать. Я написал самые важные составляющие сигарет и дыма табака — </a:t>
            </a:r>
            <a:r>
              <a:rPr lang="ru-RU" sz="3200" b="1" dirty="0" smtClean="0"/>
              <a:t>это самые опасные химические вещества</a:t>
            </a:r>
            <a:r>
              <a:rPr lang="ru-RU" sz="3200" dirty="0" smtClean="0"/>
              <a:t> для любого живого организма. Теперь вы знаете всю правду о табаке и только вам решать, что с этой информацией делать. </a:t>
            </a:r>
            <a:br>
              <a:rPr lang="ru-RU" sz="3200" dirty="0" smtClean="0"/>
            </a:br>
            <a:endParaRPr lang="ru-RU" sz="3200"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8</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32500" lnSpcReduction="20000"/>
          </a:bodyPr>
          <a:lstStyle/>
          <a:p>
            <a:r>
              <a:rPr lang="ru-RU" sz="1200" u="none" strike="noStrike" kern="1200" dirty="0" smtClean="0">
                <a:solidFill>
                  <a:schemeClr val="tx1"/>
                </a:solidFill>
                <a:latin typeface="+mn-lt"/>
                <a:ea typeface="+mn-ea"/>
                <a:cs typeface="+mn-cs"/>
              </a:rPr>
              <a:t>Все мы знаем, что капля </a:t>
            </a:r>
            <a:r>
              <a:rPr lang="ru-RU" sz="1200" u="none" strike="noStrike" kern="1200" dirty="0" smtClean="0">
                <a:solidFill>
                  <a:schemeClr val="tx1"/>
                </a:solidFill>
                <a:latin typeface="+mn-lt"/>
                <a:ea typeface="+mn-ea"/>
                <a:cs typeface="+mn-cs"/>
                <a:hlinkClick r:id="rId3"/>
              </a:rPr>
              <a:t>никотина</a:t>
            </a:r>
            <a:r>
              <a:rPr lang="ru-RU" sz="1200" u="none" strike="noStrike" kern="1200" dirty="0" smtClean="0">
                <a:solidFill>
                  <a:schemeClr val="tx1"/>
                </a:solidFill>
                <a:latin typeface="+mn-lt"/>
                <a:ea typeface="+mn-ea"/>
                <a:cs typeface="+mn-cs"/>
              </a:rPr>
              <a:t> убивает лошадь. А не приходила ли вам в голову мысль, что человек, ежедневно выкуривающий пару пачек сигарет, нисколько не страдает от этих самых никотиновых капель. Более того, тяжко бывает курильщику, когда он вынужден на какое-то время отказаться от никотинового допинга. Так что же это за вещество такое – никотин? И почему, то что курильщику хорошо, то лошади — смерть?</a:t>
            </a:r>
          </a:p>
          <a:p>
            <a:r>
              <a:rPr lang="ru-RU" sz="1200" b="1" u="none" strike="noStrike" kern="1200" dirty="0" smtClean="0">
                <a:solidFill>
                  <a:schemeClr val="tx1"/>
                </a:solidFill>
                <a:latin typeface="+mn-lt"/>
                <a:ea typeface="+mn-ea"/>
                <a:cs typeface="+mn-cs"/>
              </a:rPr>
              <a:t>Никотин – глазами медиков</a:t>
            </a:r>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r>
              <a:rPr lang="ru-RU" sz="1200" u="none" strike="noStrike" kern="1200" dirty="0" smtClean="0">
                <a:solidFill>
                  <a:schemeClr val="tx1"/>
                </a:solidFill>
                <a:latin typeface="+mn-lt"/>
                <a:ea typeface="+mn-ea"/>
                <a:cs typeface="+mn-cs"/>
              </a:rPr>
              <a:t>Алкалоид листьев табака, никотин поступает в организм курильщика через лёгкие. Всасываясь в лёгочных капиллярах он поступает в кровоток и разносится по всему организму. В центральной нервной системе, в вегетативных нервных узлах, в нервно-мышечных соединениях существуют рецепторы, чувствительные к никотину (</a:t>
            </a:r>
            <a:r>
              <a:rPr lang="ru-RU" sz="1200" i="1" u="none" strike="noStrike" kern="1200" dirty="0" smtClean="0">
                <a:solidFill>
                  <a:schemeClr val="tx1"/>
                </a:solidFill>
                <a:latin typeface="+mn-lt"/>
                <a:ea typeface="+mn-ea"/>
                <a:cs typeface="+mn-cs"/>
              </a:rPr>
              <a:t>ацетилхолинергические рецепторы</a:t>
            </a:r>
            <a:r>
              <a:rPr lang="ru-RU" sz="1200" u="none" strike="noStrike" kern="1200" dirty="0" smtClean="0">
                <a:solidFill>
                  <a:schemeClr val="tx1"/>
                </a:solidFill>
                <a:latin typeface="+mn-lt"/>
                <a:ea typeface="+mn-ea"/>
                <a:cs typeface="+mn-cs"/>
              </a:rPr>
              <a:t>). Стимуляция этих рецепторов вызывает изменения в работе всех систем организма. Учащается сердцебиение, повышается артериальное давление, периферические сосуды сужаются, в то время как сосуды головного мозга расширяются, происходит выброс в кровь адреналина, нарастает содержание глюкозы в крови.</a:t>
            </a:r>
          </a:p>
          <a:p>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r>
              <a:rPr lang="ru-RU" sz="1200" u="none" strike="noStrike" kern="1200" dirty="0" smtClean="0">
                <a:solidFill>
                  <a:schemeClr val="tx1"/>
                </a:solidFill>
                <a:latin typeface="+mn-lt"/>
                <a:ea typeface="+mn-ea"/>
                <a:cs typeface="+mn-cs"/>
              </a:rPr>
              <a:t>Все реакции, запускаемые присутствием никотина в крови, требуют затрат энергии, потому – то курение даже при отсутствии должной физической нагрузки, не даёт человеку поправиться.</a:t>
            </a:r>
          </a:p>
          <a:p>
            <a:r>
              <a:rPr lang="ru-RU" sz="1200" u="none" strike="noStrike" kern="1200" dirty="0" smtClean="0">
                <a:solidFill>
                  <a:schemeClr val="tx1"/>
                </a:solidFill>
                <a:latin typeface="+mn-lt"/>
                <a:ea typeface="+mn-ea"/>
                <a:cs typeface="+mn-cs"/>
              </a:rPr>
              <a:t> </a:t>
            </a:r>
            <a:br>
              <a:rPr lang="ru-RU" sz="1200" u="none" strike="noStrike" kern="1200" dirty="0" smtClean="0">
                <a:solidFill>
                  <a:schemeClr val="tx1"/>
                </a:solidFill>
                <a:latin typeface="+mn-lt"/>
                <a:ea typeface="+mn-ea"/>
                <a:cs typeface="+mn-cs"/>
              </a:rPr>
            </a:br>
            <a:r>
              <a:rPr lang="ru-RU" sz="1200" u="none" strike="noStrike" kern="1200" dirty="0" smtClean="0">
                <a:solidFill>
                  <a:schemeClr val="tx1"/>
                </a:solidFill>
                <a:latin typeface="+mn-lt"/>
                <a:ea typeface="+mn-ea"/>
                <a:cs typeface="+mn-cs"/>
              </a:rPr>
              <a:t>Высокая токсичность никотина – это тоже не миф, созданный для того, чтобы отпугнуть от курения доверчивых. Если никотин, содержащийся в одной сигарете ввести человеку внутривенно, то смертельный исход неизбежен. Во время курения доза никотина, попадающего в организм значительно меньше, за счёт того, что не весь дым попадает в лёгкие, а та часть, что доходит до лёгких — сильно разбавлена. Но даже ничтожной дозы никотина достаточно, чтобы организм распознал его и начал специфически реагировать на его присутствие.</a:t>
            </a:r>
          </a:p>
          <a:p>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r>
              <a:rPr lang="ru-RU" sz="1200" u="none" strike="noStrike" kern="1200" dirty="0" smtClean="0">
                <a:solidFill>
                  <a:schemeClr val="tx1"/>
                </a:solidFill>
                <a:latin typeface="+mn-lt"/>
                <a:ea typeface="+mn-ea"/>
                <a:cs typeface="+mn-cs"/>
              </a:rPr>
              <a:t>Многие утверждают, что в сигарете самое вредное – не никотин, а табачный дым. Это верно, но лишь отчасти. Именно благодаря никотину возникает стойкая зависимость от сигареты, которая держит курильщика на крючке, даже если он осознаёт весь вред и всю пагубность своей привычки.</a:t>
            </a:r>
          </a:p>
          <a:p>
            <a:r>
              <a:rPr lang="ru-RU" sz="1200" u="none" strike="noStrike" kern="1200" dirty="0" smtClean="0">
                <a:solidFill>
                  <a:schemeClr val="tx1"/>
                </a:solidFill>
                <a:latin typeface="+mn-lt"/>
                <a:ea typeface="+mn-ea"/>
                <a:cs typeface="+mn-cs"/>
              </a:rPr>
              <a:t> </a:t>
            </a:r>
          </a:p>
          <a:p>
            <a:r>
              <a:rPr lang="ru-RU" sz="1200" b="1" u="none" strike="noStrike" kern="1200" dirty="0" smtClean="0">
                <a:solidFill>
                  <a:schemeClr val="tx1"/>
                </a:solidFill>
                <a:latin typeface="+mn-lt"/>
                <a:ea typeface="+mn-ea"/>
                <a:cs typeface="+mn-cs"/>
              </a:rPr>
              <a:t>Привычка или зависимость?</a:t>
            </a:r>
          </a:p>
          <a:p>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r>
              <a:rPr lang="ru-RU" sz="1200" u="none" strike="noStrike" kern="1200" dirty="0" smtClean="0">
                <a:solidFill>
                  <a:schemeClr val="tx1"/>
                </a:solidFill>
                <a:latin typeface="+mn-lt"/>
                <a:ea typeface="+mn-ea"/>
                <a:cs typeface="+mn-cs"/>
              </a:rPr>
              <a:t>Никотин стимулирует в кровь выброс адреналина, а так же гормонов радости – </a:t>
            </a:r>
            <a:r>
              <a:rPr lang="ru-RU" sz="1200" u="none" strike="noStrike" kern="1200" dirty="0" err="1" smtClean="0">
                <a:solidFill>
                  <a:schemeClr val="tx1"/>
                </a:solidFill>
                <a:latin typeface="+mn-lt"/>
                <a:ea typeface="+mn-ea"/>
                <a:cs typeface="+mn-cs"/>
              </a:rPr>
              <a:t>эндорфинов</a:t>
            </a:r>
            <a:r>
              <a:rPr lang="ru-RU" sz="1200" u="none" strike="noStrike" kern="1200" dirty="0" smtClean="0">
                <a:solidFill>
                  <a:schemeClr val="tx1"/>
                </a:solidFill>
                <a:latin typeface="+mn-lt"/>
                <a:ea typeface="+mn-ea"/>
                <a:cs typeface="+mn-cs"/>
              </a:rPr>
              <a:t>. В результате курильщик ощущает подъём настроения, прилив бодрости, ясность в голове и внезапное оживление, испытывает мягкую эйфорию. Но эффект никотина очень недолговечен. Уже через 20-30 минут концентрация никотина снижается настолько, что все эффекты, вызванные сигаретой, начинают затухать. Мозг требует нового допинга, дополнительной подпитки. Это своеобразный условный рефлекс: понравилось, дайте ещё!</a:t>
            </a:r>
          </a:p>
          <a:p>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r>
              <a:rPr lang="ru-RU" sz="1200" u="none" strike="noStrike" kern="1200" dirty="0" smtClean="0">
                <a:solidFill>
                  <a:schemeClr val="tx1"/>
                </a:solidFill>
                <a:latin typeface="+mn-lt"/>
                <a:ea typeface="+mn-ea"/>
                <a:cs typeface="+mn-cs"/>
              </a:rPr>
              <a:t>То, что никотин действительно вызывает зависимость, сродни наркотической, — это уже доказанный факт. Но существует 2 стороны этой зависимости, каждая из которых держит человека в своих тисках, каждая из которых требует отдельных методов лечения.</a:t>
            </a:r>
          </a:p>
          <a:p>
            <a:r>
              <a:rPr lang="ru-RU" sz="1200" u="none" strike="noStrike" kern="1200" dirty="0" smtClean="0">
                <a:solidFill>
                  <a:schemeClr val="tx1"/>
                </a:solidFill>
                <a:latin typeface="+mn-lt"/>
                <a:ea typeface="+mn-ea"/>
                <a:cs typeface="+mn-cs"/>
              </a:rPr>
              <a:t> </a:t>
            </a:r>
          </a:p>
          <a:p>
            <a:r>
              <a:rPr lang="ru-RU" sz="1200" b="1" u="none" strike="noStrike" kern="1200" dirty="0" smtClean="0">
                <a:solidFill>
                  <a:schemeClr val="tx1"/>
                </a:solidFill>
                <a:latin typeface="+mn-lt"/>
                <a:ea typeface="+mn-ea"/>
                <a:cs typeface="+mn-cs"/>
              </a:rPr>
              <a:t>Физическая зависимость</a:t>
            </a:r>
          </a:p>
          <a:p>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r>
              <a:rPr lang="ru-RU" sz="1200" u="none" strike="noStrike" kern="1200" dirty="0" smtClean="0">
                <a:solidFill>
                  <a:schemeClr val="tx1"/>
                </a:solidFill>
                <a:latin typeface="+mn-lt"/>
                <a:ea typeface="+mn-ea"/>
                <a:cs typeface="+mn-cs"/>
              </a:rPr>
              <a:t>Состояние, при котором организм приспосабливается и привыкает к систематическому поступлению определённого вещества, и болезненно реагирует на его отсутствие, называется физической зависимостью. Физическая зависимость даёт нам полное право внести курение в список наркоманий</a:t>
            </a:r>
          </a:p>
          <a:p>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r>
              <a:rPr lang="ru-RU" sz="1200" u="none" strike="noStrike" kern="1200" dirty="0" smtClean="0">
                <a:solidFill>
                  <a:schemeClr val="tx1"/>
                </a:solidFill>
                <a:latin typeface="+mn-lt"/>
                <a:ea typeface="+mn-ea"/>
                <a:cs typeface="+mn-cs"/>
              </a:rPr>
              <a:t>Абстинентный синдром, который испытывает курильщик при добровольном или вынужденном отказе от сигареты – наглядное проявление физической зависимости. Снижение работоспособности, перебои в работе </a:t>
            </a:r>
            <a:r>
              <a:rPr lang="ru-RU" sz="1200" u="none" strike="noStrike" kern="1200" dirty="0" err="1" smtClean="0">
                <a:solidFill>
                  <a:schemeClr val="tx1"/>
                </a:solidFill>
                <a:latin typeface="+mn-lt"/>
                <a:ea typeface="+mn-ea"/>
                <a:cs typeface="+mn-cs"/>
              </a:rPr>
              <a:t>сердечно-сосудистой</a:t>
            </a:r>
            <a:r>
              <a:rPr lang="ru-RU" sz="1200" u="none" strike="noStrike" kern="1200" dirty="0" smtClean="0">
                <a:solidFill>
                  <a:schemeClr val="tx1"/>
                </a:solidFill>
                <a:latin typeface="+mn-lt"/>
                <a:ea typeface="+mn-ea"/>
                <a:cs typeface="+mn-cs"/>
              </a:rPr>
              <a:t> системы, головные боли, депрессия – вот проявления никотиновой абстиненции. Но, если бы курильщик был только физически зависим от никотина, то отказ от курения не был бы таким сложным. Преодолеть никотиновую ломку не так уж сложно. Существуют препараты с </a:t>
            </a:r>
            <a:r>
              <a:rPr lang="ru-RU" sz="1200" u="none" strike="noStrike" kern="1200" dirty="0" err="1" smtClean="0">
                <a:solidFill>
                  <a:schemeClr val="tx1"/>
                </a:solidFill>
                <a:latin typeface="+mn-lt"/>
                <a:ea typeface="+mn-ea"/>
                <a:cs typeface="+mn-cs"/>
              </a:rPr>
              <a:t>никотиноподобным</a:t>
            </a:r>
            <a:r>
              <a:rPr lang="ru-RU" sz="1200" u="none" strike="noStrike" kern="1200" dirty="0" smtClean="0">
                <a:solidFill>
                  <a:schemeClr val="tx1"/>
                </a:solidFill>
                <a:latin typeface="+mn-lt"/>
                <a:ea typeface="+mn-ea"/>
                <a:cs typeface="+mn-cs"/>
              </a:rPr>
              <a:t> эффектом, разнообразные </a:t>
            </a:r>
            <a:r>
              <a:rPr lang="ru-RU" sz="1200" u="none" strike="noStrike" kern="1200" dirty="0" err="1" smtClean="0">
                <a:solidFill>
                  <a:schemeClr val="tx1"/>
                </a:solidFill>
                <a:latin typeface="+mn-lt"/>
                <a:ea typeface="+mn-ea"/>
                <a:cs typeface="+mn-cs"/>
              </a:rPr>
              <a:t>никотинсодержащие</a:t>
            </a:r>
            <a:r>
              <a:rPr lang="ru-RU" sz="1200" u="none" strike="noStrike" kern="1200" dirty="0" smtClean="0">
                <a:solidFill>
                  <a:schemeClr val="tx1"/>
                </a:solidFill>
                <a:latin typeface="+mn-lt"/>
                <a:ea typeface="+mn-ea"/>
                <a:cs typeface="+mn-cs"/>
              </a:rPr>
              <a:t> пластыри, плёнки, ингаляторы. Тяжелее разорвать узы зависимости психической.</a:t>
            </a:r>
          </a:p>
          <a:p>
            <a:r>
              <a:rPr lang="ru-RU" sz="1200" u="none" strike="noStrike" kern="1200" dirty="0" smtClean="0">
                <a:solidFill>
                  <a:schemeClr val="tx1"/>
                </a:solidFill>
                <a:latin typeface="+mn-lt"/>
                <a:ea typeface="+mn-ea"/>
                <a:cs typeface="+mn-cs"/>
              </a:rPr>
              <a:t> </a:t>
            </a:r>
          </a:p>
          <a:p>
            <a:r>
              <a:rPr lang="ru-RU" sz="1200" b="1" u="none" strike="noStrike" kern="1200" dirty="0" smtClean="0">
                <a:solidFill>
                  <a:schemeClr val="tx1"/>
                </a:solidFill>
                <a:latin typeface="+mn-lt"/>
                <a:ea typeface="+mn-ea"/>
                <a:cs typeface="+mn-cs"/>
              </a:rPr>
              <a:t>Психическая зависимость</a:t>
            </a:r>
          </a:p>
          <a:p>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r>
              <a:rPr lang="ru-RU" sz="1200" u="none" strike="noStrike" kern="1200" dirty="0" smtClean="0">
                <a:solidFill>
                  <a:schemeClr val="tx1"/>
                </a:solidFill>
                <a:latin typeface="+mn-lt"/>
                <a:ea typeface="+mn-ea"/>
                <a:cs typeface="+mn-cs"/>
              </a:rPr>
              <a:t>Привычный образ действий, сформировавшийся от многократного повторения какого-либо ритуала, называют психической зависимостью. Кто-то привык курить на остановке, в ожидании автобуса; кто-то         не мыслит дружеской беседы без сигаретки; кому-то         обязательно необходимо закурить, чтобы справиться с нелёгкой задачей. Порой жизнь курильщика вся соткана из таких «</a:t>
            </a:r>
            <a:r>
              <a:rPr lang="ru-RU" sz="1200" u="none" strike="noStrike" kern="1200" dirty="0" err="1" smtClean="0">
                <a:solidFill>
                  <a:schemeClr val="tx1"/>
                </a:solidFill>
                <a:latin typeface="+mn-lt"/>
                <a:ea typeface="+mn-ea"/>
                <a:cs typeface="+mn-cs"/>
              </a:rPr>
              <a:t>сигаретозависимых</a:t>
            </a:r>
            <a:r>
              <a:rPr lang="ru-RU" sz="1200" u="none" strike="noStrike" kern="1200" dirty="0" smtClean="0">
                <a:solidFill>
                  <a:schemeClr val="tx1"/>
                </a:solidFill>
                <a:latin typeface="+mn-lt"/>
                <a:ea typeface="+mn-ea"/>
                <a:cs typeface="+mn-cs"/>
              </a:rPr>
              <a:t>» фрагментов. Самое трудное в лечении психической зависимости — ломка стереотипов. Тут никакое лекарство не поможет, нужно только сильное волевое решение.</a:t>
            </a:r>
          </a:p>
          <a:p>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r>
              <a:rPr lang="ru-RU" sz="1200" u="none" strike="noStrike" kern="1200" dirty="0" smtClean="0">
                <a:solidFill>
                  <a:schemeClr val="tx1"/>
                </a:solidFill>
                <a:latin typeface="+mn-lt"/>
                <a:ea typeface="+mn-ea"/>
                <a:cs typeface="+mn-cs"/>
              </a:rPr>
              <a:t>Существует множество методик, помогающих преодолеть психическую зависимость, но без желания курильщика, без его твёрдого намерения оставить сигареты, любая методика малоэффективна.</a:t>
            </a:r>
          </a:p>
          <a:p>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r>
              <a:rPr lang="ru-RU" sz="1200" u="none" strike="noStrike" kern="1200" dirty="0" smtClean="0">
                <a:solidFill>
                  <a:schemeClr val="tx1"/>
                </a:solidFill>
                <a:latin typeface="+mn-lt"/>
                <a:ea typeface="+mn-ea"/>
                <a:cs typeface="+mn-cs"/>
              </a:rPr>
              <a:t>Большинство курильщиков подвержены сразу двум видам зависимости. Чтобы определить, насколько зависим человек от сигареты, стоит задать ему всего 3 несложных вопроса, на которые он должен дать однозначный ответ: Да или нет.</a:t>
            </a:r>
          </a:p>
          <a:p>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r>
              <a:rPr lang="ru-RU" dirty="0" smtClean="0"/>
              <a:t>Никотин действует на </a:t>
            </a:r>
            <a:r>
              <a:rPr lang="ru-RU" dirty="0" smtClean="0">
                <a:hlinkClick r:id="rId4" action="ppaction://hlinkfile" tooltip="Никотиновые ацетилхолиновые рецепторы (страница отсутствует)"/>
              </a:rPr>
              <a:t>никотиновые </a:t>
            </a:r>
            <a:r>
              <a:rPr lang="ru-RU" dirty="0" err="1" smtClean="0">
                <a:hlinkClick r:id="rId4" action="ppaction://hlinkfile" tooltip="Никотиновые ацетилхолиновые рецепторы (страница отсутствует)"/>
              </a:rPr>
              <a:t>ацетилхолиновые</a:t>
            </a:r>
            <a:r>
              <a:rPr lang="ru-RU" dirty="0" smtClean="0">
                <a:hlinkClick r:id="rId4" action="ppaction://hlinkfile" tooltip="Никотиновые ацетилхолиновые рецепторы (страница отсутствует)"/>
              </a:rPr>
              <a:t> рецепторы</a:t>
            </a:r>
            <a:r>
              <a:rPr lang="ru-RU" dirty="0" smtClean="0"/>
              <a:t>. В низких концентрациях он увеличивает активность этих рецепторов, что, среди прочего, ведёт к увеличению количества стимулирующего </a:t>
            </a:r>
            <a:r>
              <a:rPr lang="ru-RU" dirty="0" smtClean="0">
                <a:hlinkClick r:id="rId5" action="ppaction://hlinkfile" tooltip="Гормон"/>
              </a:rPr>
              <a:t>гормона</a:t>
            </a:r>
            <a:r>
              <a:rPr lang="ru-RU" dirty="0" smtClean="0"/>
              <a:t> </a:t>
            </a:r>
            <a:r>
              <a:rPr lang="ru-RU" dirty="0" smtClean="0">
                <a:hlinkClick r:id="rId6" action="ppaction://hlinkfile" tooltip="Адреналин"/>
              </a:rPr>
              <a:t>адреналина</a:t>
            </a:r>
            <a:r>
              <a:rPr lang="ru-RU" dirty="0" smtClean="0"/>
              <a:t> (</a:t>
            </a:r>
            <a:r>
              <a:rPr lang="ru-RU" dirty="0" err="1" smtClean="0"/>
              <a:t>эпинефрина</a:t>
            </a:r>
            <a:r>
              <a:rPr lang="ru-RU" dirty="0" smtClean="0"/>
              <a:t>). Выброс адреналина приводит к ускорению сердцебиения, увеличению кровяного давления и учащению дыхания, а также к </a:t>
            </a:r>
            <a:r>
              <a:rPr lang="ru-RU" dirty="0" err="1" smtClean="0"/>
              <a:t>бо́льшему</a:t>
            </a:r>
            <a:r>
              <a:rPr lang="ru-RU" dirty="0" smtClean="0"/>
              <a:t> уровню </a:t>
            </a:r>
            <a:r>
              <a:rPr lang="ru-RU" dirty="0" smtClean="0">
                <a:hlinkClick r:id="rId7" action="ppaction://hlinkfile" tooltip="Глюкоза"/>
              </a:rPr>
              <a:t>глюкозы</a:t>
            </a:r>
            <a:r>
              <a:rPr lang="ru-RU" dirty="0" smtClean="0"/>
              <a:t> в крови.</a:t>
            </a:r>
          </a:p>
          <a:p>
            <a:r>
              <a:rPr lang="ru-RU" dirty="0" smtClean="0">
                <a:hlinkClick r:id="rId8" action="ppaction://hlinkfile" tooltip="Симпатическая нервная система"/>
              </a:rPr>
              <a:t>Симпатическая нервная система</a:t>
            </a:r>
            <a:r>
              <a:rPr lang="ru-RU" dirty="0" smtClean="0"/>
              <a:t>, действуя через </a:t>
            </a:r>
            <a:r>
              <a:rPr lang="ru-RU" dirty="0" smtClean="0">
                <a:hlinkClick r:id="rId9" action="ppaction://hlinkfile" tooltip="Чревный нерв (страница отсутствует)"/>
              </a:rPr>
              <a:t>чревные нервы</a:t>
            </a:r>
            <a:r>
              <a:rPr lang="ru-RU" dirty="0" smtClean="0"/>
              <a:t> на </a:t>
            </a:r>
            <a:r>
              <a:rPr lang="ru-RU" dirty="0" smtClean="0">
                <a:hlinkClick r:id="rId10" action="ppaction://hlinkfile" tooltip="Мозговое вещество надпочечника (страница отсутствует)"/>
              </a:rPr>
              <a:t>мозговое вещество надпочечника</a:t>
            </a:r>
            <a:r>
              <a:rPr lang="ru-RU" dirty="0" smtClean="0"/>
              <a:t>, стимулирует выброс адреналина. </a:t>
            </a:r>
            <a:r>
              <a:rPr lang="ru-RU" dirty="0" smtClean="0">
                <a:hlinkClick r:id="rId11" action="ppaction://hlinkfile" tooltip="Ацетилхолин"/>
              </a:rPr>
              <a:t>Ацетилхолин</a:t>
            </a:r>
            <a:r>
              <a:rPr lang="ru-RU" dirty="0" smtClean="0"/>
              <a:t>, вырабатываемый </a:t>
            </a:r>
            <a:r>
              <a:rPr lang="ru-RU" dirty="0" err="1" smtClean="0">
                <a:hlinkClick r:id="rId12" action="ppaction://hlinkfile" tooltip="Преганглионарное симпатическое волокно (страница отсутствует)"/>
              </a:rPr>
              <a:t>преганглионарными</a:t>
            </a:r>
            <a:r>
              <a:rPr lang="ru-RU" dirty="0" smtClean="0">
                <a:hlinkClick r:id="rId12" action="ppaction://hlinkfile" tooltip="Преганглионарное симпатическое волокно (страница отсутствует)"/>
              </a:rPr>
              <a:t> симпатическими волокнами</a:t>
            </a:r>
            <a:r>
              <a:rPr lang="ru-RU" dirty="0" smtClean="0"/>
              <a:t> этих нервов действует на никотиновые </a:t>
            </a:r>
            <a:r>
              <a:rPr lang="ru-RU" dirty="0" err="1" smtClean="0"/>
              <a:t>ацетилхолиновые</a:t>
            </a:r>
            <a:r>
              <a:rPr lang="ru-RU" dirty="0" smtClean="0"/>
              <a:t> рецепторы, вызывая </a:t>
            </a:r>
            <a:r>
              <a:rPr lang="ru-RU" dirty="0" smtClean="0">
                <a:hlinkClick r:id="rId13" action="ppaction://hlinkfile" tooltip="Деполяризация (страница отсутствует)"/>
              </a:rPr>
              <a:t>деполяризацию</a:t>
            </a:r>
            <a:r>
              <a:rPr lang="ru-RU" dirty="0" smtClean="0"/>
              <a:t> клеток и приток </a:t>
            </a:r>
            <a:r>
              <a:rPr lang="ru-RU" dirty="0" smtClean="0">
                <a:hlinkClick r:id="rId14" action="ppaction://hlinkfile" tooltip="Кальций"/>
              </a:rPr>
              <a:t>кальция</a:t>
            </a:r>
            <a:r>
              <a:rPr lang="ru-RU" dirty="0" smtClean="0"/>
              <a:t> через </a:t>
            </a:r>
            <a:r>
              <a:rPr lang="ru-RU" dirty="0" err="1" smtClean="0">
                <a:hlinkClick r:id="rId15" action="ppaction://hlinkfile" tooltip="Потенциалозависимый кальциевый канал (страница отсутствует)"/>
              </a:rPr>
              <a:t>потенциалозависимые</a:t>
            </a:r>
            <a:r>
              <a:rPr lang="ru-RU" dirty="0" smtClean="0">
                <a:hlinkClick r:id="rId15" action="ppaction://hlinkfile" tooltip="Потенциалозависимый кальциевый канал (страница отсутствует)"/>
              </a:rPr>
              <a:t> кальциевые каналы</a:t>
            </a:r>
            <a:r>
              <a:rPr lang="ru-RU" dirty="0" smtClean="0"/>
              <a:t>. Кальций запускает </a:t>
            </a:r>
            <a:r>
              <a:rPr lang="ru-RU" dirty="0" err="1" smtClean="0">
                <a:hlinkClick r:id="rId16" action="ppaction://hlinkfile" tooltip="Экзоцитоз"/>
              </a:rPr>
              <a:t>экзоцитоз</a:t>
            </a:r>
            <a:r>
              <a:rPr lang="ru-RU" dirty="0" smtClean="0"/>
              <a:t> </a:t>
            </a:r>
            <a:r>
              <a:rPr lang="ru-RU" dirty="0" smtClean="0">
                <a:hlinkClick r:id="rId17" action="ppaction://hlinkfile" tooltip="Хромаффинная гранула (страница отсутствует)"/>
              </a:rPr>
              <a:t>хромаффинных гранул</a:t>
            </a:r>
            <a:r>
              <a:rPr lang="ru-RU" dirty="0" smtClean="0"/>
              <a:t>, тем самым способствуя выбросу адреналина (и </a:t>
            </a:r>
            <a:r>
              <a:rPr lang="ru-RU" dirty="0" smtClean="0">
                <a:hlinkClick r:id="rId18" action="ppaction://hlinkfile" tooltip="Норадреналин"/>
              </a:rPr>
              <a:t>норадреналина</a:t>
            </a:r>
            <a:r>
              <a:rPr lang="ru-RU" dirty="0" smtClean="0"/>
              <a:t>) в </a:t>
            </a:r>
            <a:r>
              <a:rPr lang="ru-RU" dirty="0" smtClean="0">
                <a:hlinkClick r:id="rId19" action="ppaction://hlinkfile" tooltip="Кровь"/>
              </a:rPr>
              <a:t>кровь</a:t>
            </a:r>
            <a:r>
              <a:rPr lang="ru-RU" dirty="0" smtClean="0"/>
              <a:t>.</a:t>
            </a:r>
          </a:p>
          <a:p>
            <a:r>
              <a:rPr lang="ru-RU" dirty="0" err="1" smtClean="0">
                <a:hlinkClick r:id="rId20" action="ppaction://hlinkfile" tooltip="Котинин (страница отсутствует)"/>
              </a:rPr>
              <a:t>Котинин</a:t>
            </a:r>
            <a:r>
              <a:rPr lang="ru-RU" dirty="0" smtClean="0"/>
              <a:t> — это побочный продукт усвоения никотина, который остаётся в крови до 48 часов и может быть использован как индикатор того, подвержен ли человек курению. В высоких дозах никотин приводит к блокированию никотинового </a:t>
            </a:r>
            <a:r>
              <a:rPr lang="ru-RU" dirty="0" err="1" smtClean="0"/>
              <a:t>ацетилхолинового</a:t>
            </a:r>
            <a:r>
              <a:rPr lang="ru-RU" dirty="0" smtClean="0"/>
              <a:t> рецептора, что является причиной </a:t>
            </a:r>
            <a:r>
              <a:rPr lang="ru-RU" dirty="0" smtClean="0">
                <a:hlinkClick r:id="rId21" action="ppaction://hlinkfile" tooltip="Отравление никотином (страница отсутствует)"/>
              </a:rPr>
              <a:t>токсичности</a:t>
            </a:r>
            <a:r>
              <a:rPr lang="ru-RU" dirty="0" smtClean="0"/>
              <a:t> никотина и его эффективности в качестве </a:t>
            </a:r>
            <a:r>
              <a:rPr lang="ru-RU" dirty="0" smtClean="0">
                <a:hlinkClick r:id="rId22" action="ppaction://hlinkfile" tooltip="Инсектицид"/>
              </a:rPr>
              <a:t>инсектицида</a:t>
            </a:r>
            <a:r>
              <a:rPr lang="ru-RU" dirty="0" smtClean="0"/>
              <a:t>.</a:t>
            </a:r>
          </a:p>
          <a:p>
            <a:r>
              <a:rPr lang="ru-RU" dirty="0" smtClean="0"/>
              <a:t>Кроме всего прочего, никотин увеличивает уровень </a:t>
            </a:r>
            <a:r>
              <a:rPr lang="ru-RU" dirty="0" smtClean="0">
                <a:hlinkClick r:id="rId23" action="ppaction://hlinkfile" tooltip="Дофамин"/>
              </a:rPr>
              <a:t>дофамина</a:t>
            </a:r>
            <a:r>
              <a:rPr lang="ru-RU" dirty="0" smtClean="0"/>
              <a:t> в путях центров удовольствия в </a:t>
            </a:r>
            <a:r>
              <a:rPr lang="ru-RU" dirty="0" smtClean="0">
                <a:hlinkClick r:id="rId24" action="ppaction://hlinkfile" tooltip="Мозг"/>
              </a:rPr>
              <a:t>мозге</a:t>
            </a:r>
            <a:r>
              <a:rPr lang="ru-RU" dirty="0" smtClean="0"/>
              <a:t>. Было выявлено, что курение табака подавляет </a:t>
            </a:r>
            <a:r>
              <a:rPr lang="ru-RU" dirty="0" err="1" smtClean="0">
                <a:hlinkClick r:id="rId25" action="ppaction://hlinkfile" tooltip="Моноаминоксидаза"/>
              </a:rPr>
              <a:t>моноаминоксидазу</a:t>
            </a:r>
            <a:r>
              <a:rPr lang="ru-RU" dirty="0" smtClean="0"/>
              <a:t> — </a:t>
            </a:r>
            <a:r>
              <a:rPr lang="ru-RU" dirty="0" smtClean="0">
                <a:hlinkClick r:id="rId26" action="ppaction://hlinkfile" tooltip="Фермент"/>
              </a:rPr>
              <a:t>фермент</a:t>
            </a:r>
            <a:r>
              <a:rPr lang="ru-RU" dirty="0" smtClean="0"/>
              <a:t>, отвечающий за расщепление </a:t>
            </a:r>
            <a:r>
              <a:rPr lang="ru-RU" dirty="0" err="1" smtClean="0">
                <a:hlinkClick r:id="rId27" action="ppaction://hlinkfile" tooltip="Моноаминные нейромедиаторы (страница отсутствует)"/>
              </a:rPr>
              <a:t>моноаминных</a:t>
            </a:r>
            <a:r>
              <a:rPr lang="ru-RU" dirty="0" smtClean="0">
                <a:hlinkClick r:id="rId27" action="ppaction://hlinkfile" tooltip="Моноаминные нейромедиаторы (страница отсутствует)"/>
              </a:rPr>
              <a:t> </a:t>
            </a:r>
            <a:r>
              <a:rPr lang="ru-RU" dirty="0" err="1" smtClean="0">
                <a:hlinkClick r:id="rId27" action="ppaction://hlinkfile" tooltip="Моноаминные нейромедиаторы (страница отсутствует)"/>
              </a:rPr>
              <a:t>нейромедиаторов</a:t>
            </a:r>
            <a:r>
              <a:rPr lang="ru-RU" dirty="0" smtClean="0"/>
              <a:t> (например, дофамина) в мозге. В настоящее время полагается, что сам никотин не подавляет выработку </a:t>
            </a:r>
            <a:r>
              <a:rPr lang="ru-RU" dirty="0" err="1" smtClean="0"/>
              <a:t>моноаминоксидазы</a:t>
            </a:r>
            <a:r>
              <a:rPr lang="ru-RU" dirty="0" smtClean="0"/>
              <a:t>, за это отвечают другие компоненты табачного дыма. Повышенное содержание дофамина возбуждает центры удовольствия мозга, эти же центры мозга отвечают за «</a:t>
            </a:r>
            <a:r>
              <a:rPr lang="ru-RU" dirty="0" smtClean="0">
                <a:hlinkClick r:id="rId28" action="ppaction://hlinkfile" tooltip="Болевой порог"/>
              </a:rPr>
              <a:t>болевой порог</a:t>
            </a:r>
            <a:r>
              <a:rPr lang="ru-RU" dirty="0" smtClean="0"/>
              <a:t> организма» поэтому, вопрос о том, что получает ли курящий человек удовольствие, остается открытым.</a:t>
            </a:r>
          </a:p>
          <a:p>
            <a:r>
              <a:rPr lang="ru-RU" b="1" dirty="0" smtClean="0"/>
              <a:t>[</a:t>
            </a:r>
            <a:r>
              <a:rPr lang="ru-RU" b="1" dirty="0" smtClean="0">
                <a:hlinkClick r:id="rId29" action="ppaction://hlinkfile" tooltip="Править секцию: Психотропное воздействие"/>
              </a:rPr>
              <a:t>править</a:t>
            </a:r>
            <a:r>
              <a:rPr lang="ru-RU" b="1" dirty="0" smtClean="0"/>
              <a:t>] Психотропное воздействие</a:t>
            </a:r>
          </a:p>
          <a:p>
            <a:r>
              <a:rPr lang="ru-RU" dirty="0" smtClean="0"/>
              <a:t>Никотиновое воздействие на настроение различно. Во-первых, вызывая выброс </a:t>
            </a:r>
            <a:r>
              <a:rPr lang="ru-RU" dirty="0" smtClean="0">
                <a:hlinkClick r:id="rId7" action="ppaction://hlinkfile" tooltip="Глюкоза"/>
              </a:rPr>
              <a:t>глюкозы</a:t>
            </a:r>
            <a:r>
              <a:rPr lang="ru-RU" dirty="0" smtClean="0"/>
              <a:t> из </a:t>
            </a:r>
            <a:r>
              <a:rPr lang="ru-RU" dirty="0" smtClean="0">
                <a:hlinkClick r:id="rId30" action="ppaction://hlinkfile" tooltip="Печень"/>
              </a:rPr>
              <a:t>печени</a:t>
            </a:r>
            <a:r>
              <a:rPr lang="ru-RU" dirty="0" smtClean="0"/>
              <a:t> и </a:t>
            </a:r>
            <a:r>
              <a:rPr lang="ru-RU" dirty="0" smtClean="0">
                <a:hlinkClick r:id="rId6" action="ppaction://hlinkfile" tooltip="Адреналин"/>
              </a:rPr>
              <a:t>адреналина</a:t>
            </a:r>
            <a:r>
              <a:rPr lang="ru-RU" dirty="0" smtClean="0"/>
              <a:t> (</a:t>
            </a:r>
            <a:r>
              <a:rPr lang="ru-RU" dirty="0" err="1" smtClean="0"/>
              <a:t>эпинефрина</a:t>
            </a:r>
            <a:r>
              <a:rPr lang="ru-RU" dirty="0" smtClean="0"/>
              <a:t>) из </a:t>
            </a:r>
            <a:r>
              <a:rPr lang="ru-RU" dirty="0" smtClean="0">
                <a:hlinkClick r:id="rId10" action="ppaction://hlinkfile" tooltip="Мозговое вещество надпочечника (страница отсутствует)"/>
              </a:rPr>
              <a:t>мозгового вещества надпочечника</a:t>
            </a:r>
            <a:r>
              <a:rPr lang="ru-RU" dirty="0" smtClean="0"/>
              <a:t>, он вызывает возбуждение. С субъективной точки зрения, по сообщениям курящих, это проявляется в расслаблении, спокойствии и живости. Также сообщается об умеренно </a:t>
            </a:r>
            <a:r>
              <a:rPr lang="ru-RU" dirty="0" err="1" smtClean="0"/>
              <a:t>эйфористическом</a:t>
            </a:r>
            <a:r>
              <a:rPr lang="ru-RU" dirty="0" smtClean="0"/>
              <a:t> состоянии. Уменьшение аппетита и увеличение метаболизма может в результате привести к снижению массы тела у некоторых курящих. Также это приводит к стимуляции рта без потребления пищи, а вкус табака может снизить аппетит.</a:t>
            </a:r>
          </a:p>
          <a:p>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r>
              <a:rPr lang="ru-RU" sz="1200" u="none" strike="noStrike" kern="1200" dirty="0" smtClean="0">
                <a:solidFill>
                  <a:schemeClr val="tx1"/>
                </a:solidFill>
                <a:latin typeface="+mn-lt"/>
                <a:ea typeface="+mn-ea"/>
                <a:cs typeface="+mn-cs"/>
              </a:rPr>
              <a:t/>
            </a:r>
            <a:br>
              <a:rPr lang="ru-RU" sz="1200" u="none" strike="noStrike" kern="1200" dirty="0" smtClean="0">
                <a:solidFill>
                  <a:schemeClr val="tx1"/>
                </a:solidFill>
                <a:latin typeface="+mn-lt"/>
                <a:ea typeface="+mn-ea"/>
                <a:cs typeface="+mn-cs"/>
              </a:rPr>
            </a:br>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9</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40000" lnSpcReduction="20000"/>
          </a:bodyPr>
          <a:lstStyle/>
          <a:p>
            <a:r>
              <a:rPr lang="ru-RU" dirty="0" smtClean="0"/>
              <a:t>Никотин проходит через плаценту и одновременно повышает проницаемость плацентарного барьера. Поэтому к плоду могут проникать все токсические компоненты табачного дыма, а в условиях Череповца и все вещества, которыми так «богат» наш воздух. С каждой выкуренной беременной женщиной сигаретой растёт риск таких осложнений, как внутриутробная смерть плода, отслойка плаценты, кровотечения. У курящих женщин чаще, чем у некурящих рождаются дети с различными уродствами, с повышенной склонностью к заболеваниям в младенческом и детском возрасте. Кроме того, 30 % курящих женщин не кормят своих новорожденных грудью. </a:t>
            </a:r>
          </a:p>
          <a:p>
            <a:r>
              <a:rPr lang="ru-RU" dirty="0" smtClean="0"/>
              <a:t>Курение опасно для организма женщины в любом возрасте, причем некоторые заболевания у женщин развиваются при меньшем стаже и интенсивности курения, чем у мужчин. Например, наибольший относительный риск рака мочевого пузыря у мужчины со стажем курения более 45 лет, а у женщины — со стажем 25 лет.</a:t>
            </a:r>
          </a:p>
          <a:p>
            <a:r>
              <a:rPr lang="ru-RU" dirty="0" smtClean="0"/>
              <a:t>Особую опасность представляет курение для женщин, принимающих противозачаточные средства. Сам по себе их прием увеличивает риск артериального тромбоза, который значительно возрастает, если женщина курит. Этот риск особенно велик у женщин старше 30 лет. Курение повышает риск инфаркта миокарда даже у молодых женщин, а у женщин 55 лет, при сочетании с такими факторами, как лишний вес, повышенный уровень холестерина, повышенное артериальное давление опасность возникновения инфаркта на треть выше, чем у мужчин.</a:t>
            </a:r>
          </a:p>
          <a:p>
            <a:r>
              <a:rPr lang="ru-RU" dirty="0" smtClean="0"/>
              <a:t>Можно еще долго перечислять заболевания, которые могут развиться у курящей женщины. Нет в организме ни одного органа, который бы не страдал от курения своей хозяйки. Но, как говорится, не видишь — не бредишь (что происходит внутри организма, узнает только патологоанатом, но нам это уже будет не интересно).</a:t>
            </a:r>
          </a:p>
          <a:p>
            <a:r>
              <a:rPr lang="ru-RU" dirty="0" smtClean="0"/>
              <a:t>Может быть, внешние изменения могут заставить женщину задуматься? Начнем с фигуры. У курящих женщин нарушается жировой обмен веществ, то есть, у одних наступает заметное похудение, которое носит неравномерный характер, из-за чего портится фигура, у других, наоборот, развиваются различные формы ожирения. Подкожно-жировая клетчатка также распределяется неравномерно. Страдает и водно-солевой обмен: возникают отеки, появляются преждевременные морщины, кожа теряет эластичность, становится дряблой.</a:t>
            </a:r>
          </a:p>
          <a:p>
            <a:r>
              <a:rPr lang="ru-RU" dirty="0" smtClean="0"/>
              <a:t>Курящую женщину нетрудно отличить от окружающих ее сверстниц, ведущих здоровый образ жизни. Выглядит она, как правило, старше своих лет, морщины появляются рано, а цвет лица приобретает землистый с желтизной оттенок. Зубы и ногти портятся, да и запах изо рта не делает женщину привлекательней. У курящих женщин рано наступает климакс, гормональная перестройка может привести к появлению мужеподобных симптомов: растут волосы на лице, руках и ногах, голос становится охрипшим, теряется свойственная женщинам грациозность.</a:t>
            </a:r>
          </a:p>
          <a:p>
            <a:pPr marL="0" marR="0" indent="0" algn="l" defTabSz="914400" rtl="0" eaLnBrk="1" fontAlgn="auto" latinLnBrk="0" hangingPunct="1">
              <a:lnSpc>
                <a:spcPct val="100000"/>
              </a:lnSpc>
              <a:spcBef>
                <a:spcPts val="0"/>
              </a:spcBef>
              <a:spcAft>
                <a:spcPts val="0"/>
              </a:spcAft>
              <a:buClrTx/>
              <a:buSzTx/>
              <a:buFontTx/>
              <a:buNone/>
              <a:tabLst/>
              <a:defRPr/>
            </a:pPr>
            <a:r>
              <a:rPr lang="ru-RU" b="1" dirty="0" smtClean="0"/>
              <a:t>Курение увеличивает риск импотенции на 50%</a:t>
            </a:r>
          </a:p>
          <a:p>
            <a:r>
              <a:rPr lang="ru-RU" b="1" dirty="0" smtClean="0"/>
              <a:t>... Неадекватный приток крови</a:t>
            </a:r>
          </a:p>
          <a:p>
            <a:r>
              <a:rPr lang="ru-RU" dirty="0" smtClean="0"/>
              <a:t>У курильщиков часто наблюдается чрезмерно низкое кровяное давление в половом члене, что уменьшает приток крови к члену. Это часто вызвано атеросклерозом (накоплением жировых отложений) в относящихся к наружным половым органам артериях, что приводит к их повреждению. Такое состояние, по крайней мере, частично обусловлено курением. Изучение группы курильщиков со средним возрастом 35 лет показало, что курение тесно взаимосвязано с атеросклерозом в артериях, снабжающих половой член кровью. Дальнейшие сокращения кровотока могут быть следствием острой </a:t>
            </a:r>
            <a:r>
              <a:rPr lang="ru-RU" dirty="0" err="1" smtClean="0"/>
              <a:t>вазоконстрикции</a:t>
            </a:r>
            <a:r>
              <a:rPr lang="ru-RU" dirty="0" smtClean="0"/>
              <a:t> или спазма в относящихся к половому члену артериях, что происходит в результате всасывания никотина.</a:t>
            </a:r>
          </a:p>
          <a:p>
            <a:r>
              <a:rPr lang="ru-RU" b="1" dirty="0" smtClean="0"/>
              <a:t>... Чрезмерный отток крови</a:t>
            </a:r>
          </a:p>
          <a:p>
            <a:r>
              <a:rPr lang="ru-RU" dirty="0" smtClean="0"/>
              <a:t>Чрезмерный отток венозной крови от члена может уменьшать время, в течение которого поддерживается эрекция. Никотин в крови способствует расширению венозных сосудов. Это вредит клапану, который удерживает кровь в члене. </a:t>
            </a:r>
          </a:p>
          <a:p>
            <a:r>
              <a:rPr lang="ru-RU" b="1" dirty="0" smtClean="0"/>
              <a:t>Курение и общая сосудистая болезнь</a:t>
            </a:r>
          </a:p>
          <a:p>
            <a:r>
              <a:rPr lang="ru-RU" dirty="0" smtClean="0"/>
              <a:t>Некоторые из множества химикалий, содержащихся в табачном дыме, способствуют повреждению сосудистой системы. Повреждение артерий и вен, снабжающих член кровью, является одним из проявлений этого действия табачного дыма.</a:t>
            </a:r>
          </a:p>
          <a:p>
            <a:r>
              <a:rPr lang="ru-RU" dirty="0" smtClean="0"/>
              <a:t>Отрицательное действие никотина на центральную нервную систему выражается вначале в ее возбуждении, затем в угнетении. В результате курящие становятся раздражительными и легковозбудимыми, у них </a:t>
            </a:r>
            <a:r>
              <a:rPr lang="ru-RU" dirty="0" err="1" smtClean="0"/>
              <a:t>наруша-ются</a:t>
            </a:r>
            <a:r>
              <a:rPr lang="ru-RU" dirty="0" smtClean="0"/>
              <a:t> сон, аппетит.</a:t>
            </a:r>
          </a:p>
          <a:p>
            <a:r>
              <a:rPr lang="ru-RU" dirty="0" smtClean="0"/>
              <a:t>Как при остром, так и при хроническом отравлении никотином на первое место выступают явления, </a:t>
            </a:r>
            <a:r>
              <a:rPr lang="ru-RU" dirty="0" err="1" smtClean="0"/>
              <a:t>связан-ные</a:t>
            </a:r>
            <a:r>
              <a:rPr lang="ru-RU" dirty="0" smtClean="0"/>
              <a:t> с деятельностью центральной нервной системы. При хроническом отравлении в нервной системе происходят большие изменения из-за длительного действия одного из сильнейших ядов -- никотина. Как показали опыты на кроликах, длительное вдыхание табачного дыма </a:t>
            </a:r>
            <a:r>
              <a:rPr lang="ru-RU" dirty="0" err="1" smtClean="0"/>
              <a:t>вы-зывает</a:t>
            </a:r>
            <a:r>
              <a:rPr lang="ru-RU" dirty="0" smtClean="0"/>
              <a:t> деструктивные изменения в спинном мозге и </a:t>
            </a:r>
            <a:r>
              <a:rPr lang="ru-RU" dirty="0" err="1" smtClean="0"/>
              <a:t>пе-риферической</a:t>
            </a:r>
            <a:r>
              <a:rPr lang="ru-RU" dirty="0" smtClean="0"/>
              <a:t> нервной системе животных. Никотин </a:t>
            </a:r>
            <a:r>
              <a:rPr lang="ru-RU" dirty="0" err="1" smtClean="0"/>
              <a:t>ока-зывает</a:t>
            </a:r>
            <a:r>
              <a:rPr lang="ru-RU" dirty="0" smtClean="0"/>
              <a:t> сильное действие на нервные центры, которые находятся в спинном мозге. Вследствие угнетения </a:t>
            </a:r>
            <a:r>
              <a:rPr lang="ru-RU" dirty="0" err="1" smtClean="0"/>
              <a:t>цент-ров</a:t>
            </a:r>
            <a:r>
              <a:rPr lang="ru-RU" dirty="0" smtClean="0"/>
              <a:t>, управляющих половой деятельностью, у мужчин появляется половое бессилие, у женщин </a:t>
            </a:r>
            <a:r>
              <a:rPr lang="ru-RU" dirty="0" err="1" smtClean="0"/>
              <a:t>преждевремен-но</a:t>
            </a:r>
            <a:r>
              <a:rPr lang="ru-RU" dirty="0" smtClean="0"/>
              <a:t> прекращаются менструации.</a:t>
            </a:r>
          </a:p>
          <a:p>
            <a:r>
              <a:rPr lang="ru-RU" dirty="0" smtClean="0"/>
              <a:t>Отрицательно воздействует курение на умственную деятельность человека. У тех, кто курит, нередко возникают расстройства памяти, головная боль, бессонница, дрожание рук, снижается работоспособность, ухудшается настроение.</a:t>
            </a:r>
          </a:p>
          <a:p>
            <a:r>
              <a:rPr lang="ru-RU" dirty="0" smtClean="0"/>
              <a:t>Под влиянием курения могут развиться невриты, </a:t>
            </a:r>
            <a:r>
              <a:rPr lang="ru-RU" dirty="0" err="1" smtClean="0"/>
              <a:t>по-линевриты</a:t>
            </a:r>
            <a:r>
              <a:rPr lang="ru-RU" dirty="0" smtClean="0"/>
              <a:t>, радикулиты и др. При этих заболеваниях возникают болевые ощущения по ходу нервов.</a:t>
            </a:r>
          </a:p>
          <a:p>
            <a:r>
              <a:rPr lang="ru-RU" dirty="0" smtClean="0"/>
              <a:t>В результате неумеренного курения может </a:t>
            </a:r>
            <a:r>
              <a:rPr lang="ru-RU" dirty="0" err="1" smtClean="0"/>
              <a:t>возник-нуть</a:t>
            </a:r>
            <a:r>
              <a:rPr lang="ru-RU" dirty="0" smtClean="0"/>
              <a:t> спазм мозговых сосудов, сопровождающийся </a:t>
            </a:r>
            <a:r>
              <a:rPr lang="ru-RU" dirty="0" err="1" smtClean="0"/>
              <a:t>поте-рей</a:t>
            </a:r>
            <a:r>
              <a:rPr lang="ru-RU" dirty="0" smtClean="0"/>
              <a:t> сознания, головокружением и рвотой.</a:t>
            </a:r>
          </a:p>
          <a:p>
            <a:r>
              <a:rPr lang="ru-RU" dirty="0" smtClean="0"/>
              <a:t>У курильщиков нередко развивается склероз мозговых сосудов, вследствие чего ухудшается питание мозга, могут возникнуть эпилептические (судорожные) </a:t>
            </a:r>
            <a:r>
              <a:rPr lang="ru-RU" dirty="0" err="1" smtClean="0"/>
              <a:t>при-падки</a:t>
            </a:r>
            <a:r>
              <a:rPr lang="ru-RU" dirty="0" smtClean="0"/>
              <a:t>. У них в 3--4 раза чаще бывают кровоизлияния в мозг.</a:t>
            </a:r>
          </a:p>
          <a:p>
            <a:r>
              <a:rPr lang="ru-RU" dirty="0" smtClean="0"/>
              <a:t>Чем больше вы курите, и чем больше сигарет вы потребляете, тем больше риск перелома в пожилом возрасте. </a:t>
            </a:r>
            <a:br>
              <a:rPr lang="ru-RU" dirty="0" smtClean="0"/>
            </a:br>
            <a:r>
              <a:rPr lang="ru-RU" dirty="0" smtClean="0"/>
              <a:t>• Курильщики, которые разрушения может занять больше времени, чтобы исцелить чем некурящие, и могут возникнуть дополнительные осложнения во время процесса заживления. </a:t>
            </a:r>
            <a:br>
              <a:rPr lang="ru-RU" dirty="0" smtClean="0"/>
            </a:br>
            <a:r>
              <a:rPr lang="ru-RU" dirty="0" smtClean="0"/>
              <a:t>• Значительные потери костной массы были найдены в пожилых женщин и мужчин, которые курят. </a:t>
            </a:r>
            <a:br>
              <a:rPr lang="ru-RU" dirty="0" smtClean="0"/>
            </a:br>
            <a:r>
              <a:rPr lang="ru-RU" dirty="0" smtClean="0"/>
              <a:t>• По крайней мере одно исследование показывает, что воздействие вторичного табачного дыма в юности и ранней зрелости может увеличить риск развития снижением массы костной ткани. </a:t>
            </a:r>
            <a:br>
              <a:rPr lang="ru-RU" dirty="0" smtClean="0"/>
            </a:br>
            <a:r>
              <a:rPr lang="ru-RU" dirty="0" smtClean="0"/>
              <a:t>• Женщины, которые курят часто производят меньше эстрогена (полового гормона) и, как правило, опыт менопаузы раньше, чем некурящие, которые могут привести к увеличению потери костной массы. </a:t>
            </a:r>
            <a:br>
              <a:rPr lang="ru-RU" dirty="0" smtClean="0"/>
            </a:br>
            <a:r>
              <a:rPr lang="ru-RU" dirty="0" smtClean="0"/>
              <a:t>• Прекращение курения, кажется, уменьшает риск низкой массы костной ткани и переломам. Тем не менее, это может занять несколько лет, чтобы снизить риск бывших курильщиков. </a:t>
            </a:r>
          </a:p>
          <a:p>
            <a:r>
              <a:rPr lang="ru-RU" dirty="0" smtClean="0"/>
              <a:t>Свое пагубное влияние курение оказывает и на </a:t>
            </a:r>
            <a:r>
              <a:rPr lang="ru-RU" b="1" dirty="0" smtClean="0"/>
              <a:t>желудочно-кишечный тракт</a:t>
            </a:r>
            <a:r>
              <a:rPr lang="ru-RU" dirty="0" smtClean="0"/>
              <a:t>. Вредные продукты </a:t>
            </a:r>
            <a:r>
              <a:rPr lang="ru-RU" dirty="0" smtClean="0">
                <a:hlinkClick r:id="rId3" action="ppaction://hlinkfile"/>
              </a:rPr>
              <a:t>табачного дыма</a:t>
            </a:r>
            <a:r>
              <a:rPr lang="ru-RU" dirty="0" smtClean="0"/>
              <a:t>, особенно </a:t>
            </a:r>
            <a:r>
              <a:rPr lang="ru-RU" dirty="0" smtClean="0">
                <a:hlinkClick r:id="rId4" action="ppaction://hlinkfile"/>
              </a:rPr>
              <a:t>никотин</a:t>
            </a:r>
            <a:r>
              <a:rPr lang="ru-RU" dirty="0" smtClean="0"/>
              <a:t>, нарушают процесс выделения желудочного сока и его кислотность, выделяемого </a:t>
            </a:r>
            <a:r>
              <a:rPr lang="ru-RU" dirty="0" smtClean="0">
                <a:hlinkClick r:id="rId5" action="ppaction://hlinkfile"/>
              </a:rPr>
              <a:t>поджелудочной железой</a:t>
            </a:r>
            <a:r>
              <a:rPr lang="ru-RU" dirty="0" smtClean="0"/>
              <a:t>. Во время курения сосуды желудка суживаются, слизистая оболочка обескровливается, количество желудочного сока и его кислотность повышены, да ещё заглатываемый со слюной никотин раздражает стенку желудка. Всё это приводит к </a:t>
            </a:r>
            <a:r>
              <a:rPr lang="ru-RU" dirty="0" smtClean="0">
                <a:hlinkClick r:id="rId6" action="ppaction://hlinkfile"/>
              </a:rPr>
              <a:t>гастриту</a:t>
            </a:r>
            <a:r>
              <a:rPr lang="ru-RU" dirty="0" smtClean="0"/>
              <a:t>, а затем и к </a:t>
            </a:r>
            <a:r>
              <a:rPr lang="ru-RU" dirty="0" smtClean="0">
                <a:hlinkClick r:id="rId7" action="ppaction://hlinkfile"/>
              </a:rPr>
              <a:t>язвенной болезни желудка и двенадцатиперстной кишки</a:t>
            </a:r>
            <a:r>
              <a:rPr lang="ru-RU" dirty="0" smtClean="0"/>
              <a:t>. При массовом обследовании мужчин на выявление язвенной болезни желудка обнаружено, что она в 12 раз чаще встречается у курящих. Если при обнаружении этого заболевания больной продолжает курить, болезнь обостряется, могут возникнуть кровотечения, необходимость операции. Следует отметить, что язва желудка и двенадцатиперстной кишки могут перерасти в </a:t>
            </a:r>
            <a:r>
              <a:rPr lang="ru-RU" dirty="0" smtClean="0">
                <a:hlinkClick r:id="rId8" action="ppaction://hlinkfile"/>
              </a:rPr>
              <a:t>рак</a:t>
            </a:r>
            <a:r>
              <a:rPr lang="ru-RU" dirty="0" smtClean="0"/>
              <a:t>.</a:t>
            </a:r>
          </a:p>
          <a:p>
            <a:r>
              <a:rPr lang="ru-RU" dirty="0" smtClean="0"/>
              <a:t>Курение не только повышает риск развития </a:t>
            </a:r>
            <a:r>
              <a:rPr lang="ru-RU" dirty="0" err="1" smtClean="0"/>
              <a:t>пептической</a:t>
            </a:r>
            <a:r>
              <a:rPr lang="ru-RU" dirty="0" smtClean="0"/>
              <a:t> язвы, но и препятствует её заживлению даже при правильном и интенсивном лечении, что способствует переходу острого периода в хроническое заболевание. Это положение подтверждено многочисленными клиническими и экспериментальными исследованиями</a:t>
            </a:r>
          </a:p>
          <a:p>
            <a:r>
              <a:rPr lang="ru-RU" dirty="0" smtClean="0"/>
              <a:t>ПАССИВНОЕ КУРЕНИЕ…</a:t>
            </a:r>
          </a:p>
          <a:p>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10</a:t>
            </a:fld>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32500" lnSpcReduction="20000"/>
          </a:bodyPr>
          <a:lstStyle/>
          <a:p>
            <a:r>
              <a:rPr lang="ru-RU" dirty="0" smtClean="0"/>
              <a:t>Решительный шаг мешают сделать некоторые заблуждения, связанные с курением. </a:t>
            </a:r>
          </a:p>
          <a:p>
            <a:r>
              <a:rPr lang="ru-RU" b="1" dirty="0" smtClean="0"/>
              <a:t>Это привычка, от которой можно легко избавиться. </a:t>
            </a:r>
          </a:p>
          <a:p>
            <a:r>
              <a:rPr lang="ru-RU" dirty="0" smtClean="0"/>
              <a:t>Поначалу это так, но очень быстро из привычки она превращается в болезнь, возникает психическая и физическая зависимость. Нужно не просто бросить курить (без мед. помощи бросить курить не могут 9 курильщиков из 10) — нужно вылечить себя от курения. </a:t>
            </a:r>
          </a:p>
          <a:p>
            <a:r>
              <a:rPr lang="ru-RU" b="1" dirty="0" smtClean="0"/>
              <a:t>Курение бодрит и повышает работоспособность. </a:t>
            </a:r>
          </a:p>
          <a:p>
            <a:r>
              <a:rPr lang="ru-RU" dirty="0" smtClean="0"/>
              <a:t>В какой-то степени да, но не надолго. Скоро снова возвращается усталость, плохое настроение, общая разбитость, нужна новая доза, дальше больше. Британские ученые опровергли мнение о том, что курение снимает стресс, напротив, оно вызывает нервозность и желание закурить следующую сигарету. </a:t>
            </a:r>
          </a:p>
          <a:p>
            <a:r>
              <a:rPr lang="ru-RU" b="1" dirty="0" smtClean="0"/>
              <a:t>Лучше курить, чем толстеть. </a:t>
            </a:r>
          </a:p>
          <a:p>
            <a:r>
              <a:rPr lang="ru-RU" dirty="0" smtClean="0"/>
              <a:t>Это абсурд. Первое, курение вреднее лишнего веса. Второе, бросив курить, прибавка в весе не большая, а лишний вес можно убрать. Третье, многие бывшие курильщики используют еду в роли заменителя сигареты, именно это и увеличивает вес. Канадские врачи, обнаружили, что через год, после отказа от никотина большинство сбрасывают все набранные килограммы. Пациентам, отказавшимся от курения и продержавшимся в течение двух лет, ожирение грозит меньше, чем заядлым курильщикам. Среди толстых, курящих ничуть не меньше, чем среди тех, у кого нет проблем с лишним весом. Само курение, на вес никак не влияет, оно всего лишь ослабляет чувство голода, и, кроме того, усиливает предрасположенность к </a:t>
            </a:r>
            <a:r>
              <a:rPr lang="ru-RU" dirty="0" err="1" smtClean="0"/>
              <a:t>целлюлиту</a:t>
            </a:r>
            <a:r>
              <a:rPr lang="ru-RU" dirty="0" smtClean="0"/>
              <a:t>, ухудшая снабжение клеток кислородом. </a:t>
            </a:r>
          </a:p>
          <a:p>
            <a:r>
              <a:rPr lang="ru-RU" b="1" dirty="0" smtClean="0"/>
              <a:t>Курение помогает думать. </a:t>
            </a:r>
          </a:p>
          <a:p>
            <a:r>
              <a:rPr lang="ru-RU" dirty="0" smtClean="0"/>
              <a:t>Скорее наоборот. Причина снижения интеллекта кроется в отложениях кальция в сосудах, которые «забиты» у курильщиков куда сильнее. Они мешают кровообращению и обогащению мозга кислородом, что приводит к снижению мозгового потенциала. </a:t>
            </a:r>
          </a:p>
          <a:p>
            <a:r>
              <a:rPr lang="ru-RU" b="1" dirty="0" smtClean="0"/>
              <a:t>Мундштуки и суперфильтры уменьшают вредное воздействие на организм. </a:t>
            </a:r>
          </a:p>
          <a:p>
            <a:r>
              <a:rPr lang="ru-RU" dirty="0" smtClean="0"/>
              <a:t>Увы, это всего лишь рекламные трюки, а на самом деле все эти приспособления практически бесполезны. </a:t>
            </a:r>
          </a:p>
          <a:p>
            <a:r>
              <a:rPr lang="ru-RU" b="1" dirty="0" smtClean="0"/>
              <a:t>Сигареты </a:t>
            </a:r>
            <a:r>
              <a:rPr lang="ru-RU" b="1" dirty="0" err="1" smtClean="0"/>
              <a:t>Light</a:t>
            </a:r>
            <a:r>
              <a:rPr lang="ru-RU" b="1" dirty="0" smtClean="0"/>
              <a:t> не так вредны для здоровья. </a:t>
            </a:r>
          </a:p>
          <a:p>
            <a:r>
              <a:rPr lang="ru-RU" dirty="0" smtClean="0"/>
              <a:t>Увы, они не менее вредны, чем стандартные. Используя легкие сигареты, курильщики затягиваются чаще и глубже, что приводит к развитию рака не бронхов, а легочной ткани. </a:t>
            </a:r>
          </a:p>
          <a:p>
            <a:r>
              <a:rPr lang="ru-RU" b="1" dirty="0" smtClean="0"/>
              <a:t>Пассивное курение не опасно. </a:t>
            </a:r>
          </a:p>
          <a:p>
            <a:r>
              <a:rPr lang="ru-RU" dirty="0" smtClean="0"/>
              <a:t>На самом деле оно даже хуже обычного. Сигаретный дым делится на две струи: основная, попадает в легкие при затяжке, и побочная, от огонька, тлеющего на конце сигареты, где концентрация вредных химических веществ в 50-100 раз больше. Это струя для пассивных курильщиков, увеличивающая у них риск рака легких вдвое. Однозначно страдают дети! В семьях, где родители постоянно курят, ребенок в 4-5 раз чаще заболевает простудой, нарушается умственное и психическое развитие. </a:t>
            </a:r>
          </a:p>
          <a:p>
            <a:r>
              <a:rPr lang="ru-RU" dirty="0" smtClean="0"/>
              <a:t>Закон ВОЗ гласит: </a:t>
            </a:r>
            <a:r>
              <a:rPr lang="ru-RU" b="1" dirty="0" smtClean="0"/>
              <a:t>«Право некурящего на чистый воздух, выше права курящего на курение».</a:t>
            </a:r>
            <a:r>
              <a:rPr lang="ru-RU" dirty="0" smtClean="0"/>
              <a:t> </a:t>
            </a:r>
          </a:p>
          <a:p>
            <a:endParaRPr lang="ru-RU" dirty="0" smtClean="0"/>
          </a:p>
          <a:p>
            <a:r>
              <a:rPr lang="ru-RU" dirty="0" smtClean="0"/>
              <a:t>По данным ВОЗ, только 2-3 % курящих, ежегодно бросают курить, хотя желание выражают почти 90%. Решительный шаг мешают сделать некоторые заблуждения, связанные с курением. </a:t>
            </a:r>
          </a:p>
          <a:p>
            <a:r>
              <a:rPr lang="ru-RU" b="1" dirty="0" smtClean="0"/>
              <a:t>Это привычка, от которой можно легко избавиться. </a:t>
            </a:r>
          </a:p>
          <a:p>
            <a:r>
              <a:rPr lang="ru-RU" dirty="0" smtClean="0"/>
              <a:t>Поначалу это так, но очень быстро из привычки она превращается в болезнь, возникает психическая и физическая зависимость. Нужно не просто бросить курить (без мед. помощи бросить курить не могут 9 курильщиков из 10) — нужно вылечить себя от курения. </a:t>
            </a:r>
          </a:p>
          <a:p>
            <a:r>
              <a:rPr lang="ru-RU" b="1" dirty="0" smtClean="0"/>
              <a:t>Курение бодрит и повышает работоспособность. </a:t>
            </a:r>
          </a:p>
          <a:p>
            <a:r>
              <a:rPr lang="ru-RU" dirty="0" smtClean="0"/>
              <a:t>В какой-то степени да, но не надолго. Скоро снова возвращается усталость, плохое настроение, общая разбитость, нужна новая доза, дальше больше. Британские ученые опровергли мнение о том, что курение снимает стресс, напротив, оно вызывает нервозность и желание закурить следующую сигарету. </a:t>
            </a:r>
          </a:p>
          <a:p>
            <a:r>
              <a:rPr lang="ru-RU" b="1" dirty="0" smtClean="0"/>
              <a:t>Лучше курить, чем толстеть. </a:t>
            </a:r>
          </a:p>
          <a:p>
            <a:r>
              <a:rPr lang="ru-RU" dirty="0" smtClean="0"/>
              <a:t>Это абсурд. Первое, курение вреднее лишнего веса. Второе, бросив курить, прибавка в весе не большая, а лишний вес можно убрать. Третье, многие бывшие курильщики используют еду в роли заменителя сигареты, именно это и увеличивает вес. Канадские врачи, обнаружили, что через год, после отказа от никотина большинство сбрасывают все набранные килограммы. Пациентам, отказавшимся от курения и продержавшимся в течение двух лет, ожирение грозит меньше, чем заядлым курильщикам. Среди толстых, курящих ничуть не меньше, чем среди тех, у кого нет проблем с лишним весом. Само курение, на вес никак не влияет, оно всего лишь ослабляет чувство голода, и, кроме того, усиливает предрасположенность к </a:t>
            </a:r>
            <a:r>
              <a:rPr lang="ru-RU" dirty="0" err="1" smtClean="0"/>
              <a:t>целлюлиту</a:t>
            </a:r>
            <a:r>
              <a:rPr lang="ru-RU" dirty="0" smtClean="0"/>
              <a:t>, ухудшая снабжение клеток кислородом. </a:t>
            </a:r>
          </a:p>
          <a:p>
            <a:r>
              <a:rPr lang="ru-RU" b="1" dirty="0" smtClean="0"/>
              <a:t>Курение помогает думать. </a:t>
            </a:r>
          </a:p>
          <a:p>
            <a:r>
              <a:rPr lang="ru-RU" dirty="0" smtClean="0"/>
              <a:t>Скорее наоборот. Причина снижения интеллекта кроется в отложениях кальция в сосудах, которые «забиты» у курильщиков куда сильнее. Они мешают кровообращению и обогащению мозга кислородом, что приводит к снижению мозгового потенциала. </a:t>
            </a:r>
          </a:p>
          <a:p>
            <a:r>
              <a:rPr lang="ru-RU" b="1" dirty="0" smtClean="0"/>
              <a:t>Мундштуки и суперфильтры уменьшают вредное воздействие на организм. </a:t>
            </a:r>
          </a:p>
          <a:p>
            <a:r>
              <a:rPr lang="ru-RU" dirty="0" smtClean="0"/>
              <a:t>Увы, это всего лишь рекламные трюки, а на самом деле все эти приспособления практически бесполезны. </a:t>
            </a:r>
          </a:p>
          <a:p>
            <a:r>
              <a:rPr lang="ru-RU" b="1" dirty="0" smtClean="0"/>
              <a:t>Сигареты </a:t>
            </a:r>
            <a:r>
              <a:rPr lang="ru-RU" b="1" dirty="0" err="1" smtClean="0"/>
              <a:t>Light</a:t>
            </a:r>
            <a:r>
              <a:rPr lang="ru-RU" b="1" dirty="0" smtClean="0"/>
              <a:t> не так вредны для здоровья. </a:t>
            </a:r>
          </a:p>
          <a:p>
            <a:r>
              <a:rPr lang="ru-RU" dirty="0" smtClean="0"/>
              <a:t>Увы, они не менее вредны, чем стандартные. Используя легкие сигареты, курильщики затягиваются чаще и глубже, что приводит к развитию рака не бронхов, а легочной ткани. </a:t>
            </a:r>
          </a:p>
          <a:p>
            <a:r>
              <a:rPr lang="ru-RU" b="1" dirty="0" smtClean="0"/>
              <a:t>Пассивное курение не опасно. </a:t>
            </a:r>
          </a:p>
          <a:p>
            <a:r>
              <a:rPr lang="ru-RU" dirty="0" smtClean="0"/>
              <a:t>На самом деле оно даже хуже обычного. Сигаретный дым делится на две струи: основная, попадает в легкие при затяжке, и побочная, от огонька, тлеющего на конце сигареты, где концентрация вредных химических веществ в 50-100 раз больше. Это струя для пассивных курильщиков, увеличивающая у них риск рака легких вдвое. Однозначно страдают дети! В семьях, где родители постоянно курят, ребенок в 4-5 раз чаще заболевает простудой, нарушается умственное и психическое развитие. </a:t>
            </a:r>
          </a:p>
          <a:p>
            <a:r>
              <a:rPr lang="ru-RU" dirty="0" smtClean="0"/>
              <a:t>Закон ВОЗ гласит: </a:t>
            </a:r>
            <a:r>
              <a:rPr lang="ru-RU" b="1" dirty="0" smtClean="0"/>
              <a:t>«Право некурящего на чистый воздух, выше права курящего на курение».</a:t>
            </a:r>
            <a:r>
              <a:rPr lang="ru-RU" dirty="0" smtClean="0"/>
              <a:t> </a:t>
            </a:r>
          </a:p>
          <a:p>
            <a:r>
              <a:rPr lang="ru-RU" dirty="0" smtClean="0"/>
              <a:t>По данным ВОЗ, только 2-3 % курящих, ежегодно бросают курить, хотя желание выражают почти 90%. Решительный шаг мешают сделать некоторые заблуждения, связанные с курением. </a:t>
            </a:r>
          </a:p>
          <a:p>
            <a:r>
              <a:rPr lang="ru-RU" b="1" dirty="0" smtClean="0"/>
              <a:t>Это привычка, от которой можно легко избавиться. </a:t>
            </a:r>
          </a:p>
          <a:p>
            <a:r>
              <a:rPr lang="ru-RU" dirty="0" smtClean="0"/>
              <a:t>Поначалу это так, но очень быстро из привычки она превращается в болезнь, возникает психическая и физическая зависимость. Нужно не просто бросить курить (без мед. помощи бросить курить не могут 9 курильщиков из 10) — нужно вылечить себя от курения. </a:t>
            </a:r>
          </a:p>
          <a:p>
            <a:r>
              <a:rPr lang="ru-RU" b="1" dirty="0" smtClean="0"/>
              <a:t>Курение бодрит и повышает работоспособность. </a:t>
            </a:r>
          </a:p>
          <a:p>
            <a:r>
              <a:rPr lang="ru-RU" dirty="0" smtClean="0"/>
              <a:t>В какой-то степени да, но не надолго. Скоро снова возвращается усталость, плохое настроение, общая разбитость, нужна новая доза, дальше больше. Британские ученые опровергли мнение о том, что курение снимает стресс, напротив, оно вызывает нервозность и желание закурить следующую сигарету. </a:t>
            </a:r>
          </a:p>
          <a:p>
            <a:r>
              <a:rPr lang="ru-RU" b="1" dirty="0" smtClean="0"/>
              <a:t>Лучше курить, чем толстеть. </a:t>
            </a:r>
          </a:p>
          <a:p>
            <a:r>
              <a:rPr lang="ru-RU" dirty="0" smtClean="0"/>
              <a:t>Это абсурд. Первое, курение вреднее лишнего веса. Второе, бросив курить, прибавка в весе не большая, а лишний вес можно убрать. Третье, многие бывшие курильщики используют еду в роли заменителя сигареты, именно это и увеличивает вес. Канадские врачи, обнаружили, что через год, после отказа от никотина большинство сбрасывают все набранные килограммы. Пациентам, отказавшимся от курения и продержавшимся в течение двух лет, ожирение грозит меньше, чем заядлым курильщикам. Среди толстых, курящих ничуть не меньше, чем среди тех, у кого нет проблем с лишним весом. Само курение, на вес никак не влияет, оно всего лишь ослабляет чувство голода, и, кроме того, усиливает предрасположенность к </a:t>
            </a:r>
            <a:r>
              <a:rPr lang="ru-RU" dirty="0" err="1" smtClean="0"/>
              <a:t>целлюлиту</a:t>
            </a:r>
            <a:r>
              <a:rPr lang="ru-RU" dirty="0" smtClean="0"/>
              <a:t>, ухудшая снабжение клеток кислородом. </a:t>
            </a:r>
          </a:p>
          <a:p>
            <a:r>
              <a:rPr lang="ru-RU" b="1" dirty="0" smtClean="0"/>
              <a:t>Курение помогает думать. </a:t>
            </a:r>
          </a:p>
          <a:p>
            <a:r>
              <a:rPr lang="ru-RU" dirty="0" smtClean="0"/>
              <a:t>Скорее наоборот. Причина снижения интеллекта кроется в отложениях кальция в сосудах, которые «забиты» у курильщиков куда сильнее. Они мешают кровообращению и обогащению мозга кислородом, что приводит к снижению мозгового потенциала. </a:t>
            </a:r>
          </a:p>
          <a:p>
            <a:r>
              <a:rPr lang="ru-RU" b="1" dirty="0" smtClean="0"/>
              <a:t>Мундштуки и суперфильтры уменьшают вредное воздействие на организм. </a:t>
            </a:r>
          </a:p>
          <a:p>
            <a:r>
              <a:rPr lang="ru-RU" dirty="0" smtClean="0"/>
              <a:t>Увы, это всего лишь рекламные трюки, а на самом деле все эти приспособления практически бесполезны. </a:t>
            </a:r>
          </a:p>
          <a:p>
            <a:r>
              <a:rPr lang="ru-RU" b="1" dirty="0" smtClean="0"/>
              <a:t>Сигареты </a:t>
            </a:r>
            <a:r>
              <a:rPr lang="ru-RU" b="1" dirty="0" err="1" smtClean="0"/>
              <a:t>Light</a:t>
            </a:r>
            <a:r>
              <a:rPr lang="ru-RU" b="1" dirty="0" smtClean="0"/>
              <a:t> не так вредны для здоровья. </a:t>
            </a:r>
          </a:p>
          <a:p>
            <a:r>
              <a:rPr lang="ru-RU" dirty="0" smtClean="0"/>
              <a:t>Увы, они не менее вредны, чем стандартные. Используя легкие сигареты, курильщики затягиваются чаще и глубже, что приводит к развитию рака не бронхов, а легочной ткани. </a:t>
            </a:r>
          </a:p>
          <a:p>
            <a:r>
              <a:rPr lang="ru-RU" b="1" dirty="0" smtClean="0"/>
              <a:t>Пассивное курение не опасно. </a:t>
            </a:r>
          </a:p>
          <a:p>
            <a:r>
              <a:rPr lang="ru-RU" dirty="0" smtClean="0"/>
              <a:t>На самом деле оно даже хуже обычного. Сигаретный дым делится на две струи: основная, попадает в легкие при затяжке, и побочная, от огонька, тлеющего на конце сигареты, где концентрация вредных химических веществ в 50-100 раз больше. Это струя для пассивных курильщиков, увеличивающая у них риск рака легких вдвое. Однозначно страдают дети! В семьях, где родители постоянно курят, ребенок в 4-5 раз чаще заболевает простудой, нарушается умственное и психическое развитие. </a:t>
            </a:r>
          </a:p>
          <a:p>
            <a:r>
              <a:rPr lang="ru-RU" dirty="0" smtClean="0"/>
              <a:t>Закон ВОЗ гласит: </a:t>
            </a:r>
            <a:r>
              <a:rPr lang="ru-RU" b="1" dirty="0" smtClean="0"/>
              <a:t>«Право некурящего на чистый воздух, выше права курящего на курение».</a:t>
            </a:r>
            <a:r>
              <a:rPr lang="ru-RU" dirty="0" smtClean="0"/>
              <a:t> </a:t>
            </a:r>
          </a:p>
          <a:p>
            <a:endParaRPr lang="ru-RU" dirty="0" smtClean="0"/>
          </a:p>
          <a:p>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11</a:t>
            </a:fld>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925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По д. В нашей стране пропаганда здорового образа жизни с каждым годом приобретает все большее значение. Современное состояние российского общества, российской молодежи можно назвать ужасающим. В первую очередь это касается алкоголизма. Употребление алкоголя в нашей стране не распознается как проблема… это брошено в наше сознание как традиция, привычка, национальная особенность с которыми либо бороться не нужно, либо бороться бесполезно… А в действительности это наша национальная болезнь! Для того, чтобы решить какую-либо проблему, необходимо прежде всего ее увидеть. Употребление алкоголя в Турции составляет 1,5 л в год на человека, прирост населения составляет 900 000 человек в год, в Китае употребление алкоголя в год на человека составляет 5 л, прирост населения – 6 млн. ежегодно. В России потребление алкоголя на душу населения составляет 15-18 литров в год, включая новорожденных! По данным ВОЗ употребление более 8 литров алкоголя в год ведет к необратимому угасанию этноса. По данным федеральной службы государственной статистики начиная с 1992 года средняя убыль российского населения в год составляет 774,649 человек. Россия 7 последних лет занимает устойчивое первое место по детскому алкоголизму. Девочки начинают пить раньше, чем мальчики. Женский алкоголизм в стране приводит к росту заболеваемости среди новорожденных и детей. У выпивающих матерей чаще рождаются дети больные синдромом Дауна, синдромом Эдвардса, со сложными пороками сердца. Самым страшным последствием «алкогольного зачатия» или влияния алкоголя в раннюю стадию беременности является фетальный алкогольный синдром, когда рождается ребенок со множественными внутренними и внешними уродствами.  </a:t>
            </a:r>
          </a:p>
          <a:p>
            <a:r>
              <a:rPr lang="ru-RU" dirty="0" err="1" smtClean="0"/>
              <a:t>анным</a:t>
            </a:r>
            <a:r>
              <a:rPr lang="ru-RU" dirty="0" smtClean="0"/>
              <a:t> ВОЗ, только 2-3 % курящих, ежегодно бросают курить, хотя желание выражают почти 90%. </a:t>
            </a:r>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12</a:t>
            </a:fld>
            <a:endParaRPr 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47500" lnSpcReduction="20000"/>
          </a:bodyPr>
          <a:lstStyle/>
          <a:p>
            <a:r>
              <a:rPr lang="ru-RU" dirty="0" smtClean="0"/>
              <a:t>Вот что происходит, когда алкоголь через желудок и кишечник попадает в кровь: в обычном состоянии внешняя поверхность эритроцитов покрыта тонким слоем «смазки», которая при трении о стенки сосудов электризуется. Каждый из эритроцитов несёт на себе однополярный отрицательный заряд, а поэтому они имеют изначальное свойство отталкиваться друг от друга. Спирт — хороший растворитель — удаляет этот защитный слой и снимает электрическое напряжение. В результате эритроциты вместо того, чтобы отталкиваться, начинают слипаться, образуя более крупные образования. Процесс идёт по принципу снежного кома, размер которого нарастает с количеством выпитого. </a:t>
            </a:r>
            <a:br>
              <a:rPr lang="ru-RU" dirty="0" smtClean="0"/>
            </a:br>
            <a:r>
              <a:rPr lang="ru-RU" dirty="0" smtClean="0"/>
              <a:t/>
            </a:r>
            <a:br>
              <a:rPr lang="ru-RU" dirty="0" smtClean="0"/>
            </a:br>
            <a:r>
              <a:rPr lang="ru-RU" dirty="0" smtClean="0"/>
              <a:t>Диаметр капилляров в отдельных частях тела (мозг, сетчатка глаза) иногда настолько мал, что эритроциты буквально «протискиваются» по ним поодиночке, нередко раздвигая при этом стенки капилляров. Наименьший диаметр капилляра в 50 раз тоньше человеческого волоса, равен 8 микрон (0,008 мм), наименьший диаметр эритроцита — 7 микрон (0,007 мм). Поэтому ясно, что образование, содержащее несколько эритроцитов, не способно двигаться по капиллярам. Двигаясь по ветвящимся артериям, а затем по </a:t>
            </a:r>
            <a:r>
              <a:rPr lang="ru-RU" dirty="0" err="1" smtClean="0"/>
              <a:t>артериолам</a:t>
            </a:r>
            <a:r>
              <a:rPr lang="ru-RU" dirty="0" smtClean="0"/>
              <a:t> всё меньшего калибра, оно достигает, в конце концов, </a:t>
            </a:r>
            <a:r>
              <a:rPr lang="ru-RU" dirty="0" err="1" smtClean="0"/>
              <a:t>артериолы</a:t>
            </a:r>
            <a:r>
              <a:rPr lang="ru-RU" dirty="0" smtClean="0"/>
              <a:t>, имеющей диаметр, меньший диаметра сгустка, и перекрывает её, полностью прекращая кровоток в ней, следовательно, кровоснабжение отдельных групп нейронов головного мозга прекращается. Сгустки имеют неправильную форму и содержат в среднем 200 — 500 эритроцитов, средний их размер равен 60 микрон. Встречаются отдельные сгустки, содержащие тысячи эритроцитов. Разумеется, тромбы таких размеров перекрывают </a:t>
            </a:r>
            <a:r>
              <a:rPr lang="ru-RU" dirty="0" err="1" smtClean="0"/>
              <a:t>артериолы</a:t>
            </a:r>
            <a:r>
              <a:rPr lang="ru-RU" dirty="0" smtClean="0"/>
              <a:t> не самого мелкого калибра. </a:t>
            </a:r>
            <a:br>
              <a:rPr lang="ru-RU" dirty="0" smtClean="0"/>
            </a:br>
            <a:r>
              <a:rPr lang="ru-RU" dirty="0" smtClean="0"/>
              <a:t/>
            </a:r>
            <a:br>
              <a:rPr lang="ru-RU" dirty="0" smtClean="0"/>
            </a:br>
            <a:r>
              <a:rPr lang="ru-RU" dirty="0" smtClean="0"/>
              <a:t>Для больших сосудов (в руке, в ноге) склейка эритроцитов на начальных стадиях принятия алкоголя особой опасности не представляет. Коварство алкоголя ещё и в том, что организм молодого человека обладает значительным, приблизительно 10-кратным запасом капилляров, поэтому в молодости нарушения кровеносной системы и их последствия проявляются не так явно, как в более поздние годы. </a:t>
            </a:r>
            <a:br>
              <a:rPr lang="ru-RU" dirty="0" smtClean="0"/>
            </a:br>
            <a:r>
              <a:rPr lang="ru-RU" dirty="0" smtClean="0"/>
              <a:t/>
            </a:r>
            <a:br>
              <a:rPr lang="ru-RU" dirty="0" smtClean="0"/>
            </a:br>
            <a:r>
              <a:rPr lang="ru-RU" dirty="0" smtClean="0"/>
              <a:t>Однако со временем «запас» капилляров постепенно исчерпывается, и последствия отравления алкоголем становятся всё более ощутимыми. При современном уровне употребления алкоголя «средний» в этом отношении мужчина «вдруг» сталкивается с самыми различными недугами в возрасте около 30 лет. Это болезни желудка, печени, </a:t>
            </a:r>
            <a:r>
              <a:rPr lang="ru-RU" dirty="0" err="1" smtClean="0"/>
              <a:t>сердечно-сосудистой</a:t>
            </a:r>
            <a:r>
              <a:rPr lang="ru-RU" dirty="0" smtClean="0"/>
              <a:t> системы, неврозы, расстройства в половой сфере. Впрочем, болезни могут быть самыми неожиданными: ведь действие алкоголя универсально, он поражает все органы и системы человеческого организма. После 100 грамм водки навсегда отмирают не менее 8 тысяч активно работающих клеток. </a:t>
            </a:r>
            <a:br>
              <a:rPr lang="ru-RU" dirty="0" smtClean="0"/>
            </a:br>
            <a:r>
              <a:rPr lang="ru-RU" dirty="0" smtClean="0"/>
              <a:t/>
            </a:r>
            <a:br>
              <a:rPr lang="ru-RU" dirty="0" smtClean="0"/>
            </a:br>
            <a:r>
              <a:rPr lang="ru-RU" dirty="0" smtClean="0"/>
              <a:t>После приёма кружки пива, стакана вина, 100 граммов водки — содержащийся в них спирт всасывается в кровь, с кровотоком идёт в мозг и у человека начинается процесс интенсивного разрушения его коры. </a:t>
            </a:r>
            <a:br>
              <a:rPr lang="ru-RU" dirty="0" smtClean="0"/>
            </a:br>
            <a:r>
              <a:rPr lang="ru-RU" dirty="0" smtClean="0"/>
              <a:t>Человеческий мозг состоит из 15 миллиардов нервных клеток (нейронов). Каждую клеточку питает кровью свой </a:t>
            </a:r>
            <a:r>
              <a:rPr lang="ru-RU" dirty="0" err="1" smtClean="0"/>
              <a:t>микрокапилляр</a:t>
            </a:r>
            <a:r>
              <a:rPr lang="ru-RU" dirty="0" smtClean="0"/>
              <a:t>. Этот </a:t>
            </a:r>
            <a:r>
              <a:rPr lang="ru-RU" dirty="0" err="1" smtClean="0"/>
              <a:t>микрокапилляр</a:t>
            </a:r>
            <a:r>
              <a:rPr lang="ru-RU" dirty="0" smtClean="0"/>
              <a:t> настолько тоненький, что для нормального питания данного нейрона эритроциты могут протискиваться только в одни ряд. И когда к основанию </a:t>
            </a:r>
            <a:r>
              <a:rPr lang="ru-RU" dirty="0" err="1" smtClean="0"/>
              <a:t>микрокапилляра</a:t>
            </a:r>
            <a:r>
              <a:rPr lang="ru-RU" dirty="0" smtClean="0"/>
              <a:t> подходит алкогольная склейка эритроцитов, то она его закупоривает, проходит 7-9 минут — и очередная клетка мозга человека безвозвратно погибает. </a:t>
            </a:r>
            <a:br>
              <a:rPr lang="ru-RU" dirty="0" smtClean="0"/>
            </a:br>
            <a:r>
              <a:rPr lang="ru-RU" dirty="0" smtClean="0"/>
              <a:t/>
            </a:r>
            <a:br>
              <a:rPr lang="ru-RU" dirty="0" smtClean="0"/>
            </a:br>
            <a:r>
              <a:rPr lang="ru-RU" dirty="0" smtClean="0"/>
              <a:t>Вследствие того, что кислород прекращает поступать к клеткам головного мозга, начинается гипоксия, то есть кислородное голодание (кислородная недостаточность). Именно гипоксия и воспринимается человеком как якобы безобидное состояние опьянения. И это приводит к онемению, а потом и отмиранию участков головного мозга. Всё это субъективно воспринимается выпившим как «расслабление», «свобода» от внешнего мира, схожая с эйфорией освобождающегося из тюрьмы после долгого сидения. В действительности просто часть головного мозга искусственно отключается от восприятия зачастую «неприятной» информации извне. </a:t>
            </a:r>
            <a:br>
              <a:rPr lang="ru-RU" dirty="0" smtClean="0"/>
            </a:br>
            <a:r>
              <a:rPr lang="ru-RU" dirty="0" smtClean="0"/>
              <a:t/>
            </a:r>
            <a:br>
              <a:rPr lang="ru-RU" dirty="0" smtClean="0"/>
            </a:br>
            <a:r>
              <a:rPr lang="ru-RU" dirty="0" smtClean="0"/>
              <a:t>После каждой так называемой «умеренной» выпивки у человека в голове появляется новое кладбище погибших нервных клеток (нейронов). И когда врачи-патологоанатомы вскрывают череп любого так называемого «умеренно пьющего» человека, то у всех видят одинаковую картину — «сморщенный мозг», меньший в объёме, вся поверхность коры которого — в </a:t>
            </a:r>
            <a:r>
              <a:rPr lang="ru-RU" dirty="0" err="1" smtClean="0"/>
              <a:t>микрорубцах</a:t>
            </a:r>
            <a:r>
              <a:rPr lang="ru-RU" dirty="0" smtClean="0"/>
              <a:t>, </a:t>
            </a:r>
            <a:r>
              <a:rPr lang="ru-RU" dirty="0" err="1" smtClean="0"/>
              <a:t>микроязвах</a:t>
            </a:r>
            <a:r>
              <a:rPr lang="ru-RU" dirty="0" smtClean="0"/>
              <a:t>, выпадах структур. </a:t>
            </a:r>
            <a:br>
              <a:rPr lang="ru-RU" dirty="0" smtClean="0"/>
            </a:br>
            <a:r>
              <a:rPr lang="ru-RU" dirty="0" smtClean="0"/>
              <a:t/>
            </a:r>
            <a:br>
              <a:rPr lang="ru-RU" dirty="0" smtClean="0"/>
            </a:br>
            <a:r>
              <a:rPr lang="ru-RU" dirty="0" smtClean="0"/>
              <a:t>Именно в мозгу обнаруживаются наибольшие изменения при вскрытии. Твердая мозговая оболочка напряжена, мягкие оболочки отечны, полнокровны. Головной мозг резко отечен, сосуды расширены, множество мелких кист диаметром 1-2 мм. Эти мелкие кисты образовались в местах кровоизлияний и некроза (омертвления) участков вещества мозга. </a:t>
            </a:r>
            <a:br>
              <a:rPr lang="ru-RU" dirty="0" smtClean="0"/>
            </a:br>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13</a:t>
            </a:fld>
            <a:endParaRPr lang="ru-R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47500" lnSpcReduction="20000"/>
          </a:bodyPr>
          <a:lstStyle/>
          <a:p>
            <a:r>
              <a:rPr lang="ru-RU" sz="1200" kern="1200" dirty="0" smtClean="0">
                <a:solidFill>
                  <a:schemeClr val="tx1"/>
                </a:solidFill>
                <a:latin typeface="+mn-lt"/>
                <a:ea typeface="+mn-ea"/>
                <a:cs typeface="+mn-cs"/>
              </a:rPr>
              <a:t>Попавший в кровь алкоголь по кровеносным сосудам поступает в печень — своеобразную лабораторию человеческого организма, играющую главную роль в усвоении пищи, в формировании им­мунитета и в других сложнейших процессах жизнедеятельности. Печень принимает на себя, пожалуй, основной удар, так как ни в кишечнике, ни в желудке молекулы спирта не претерпевают ни­какого изменения. Весь цикл химических превращений алкоголя осуществляется в клетках печени — </a:t>
            </a:r>
            <a:r>
              <a:rPr lang="ru-RU" sz="1200" kern="1200" dirty="0" err="1" smtClean="0">
                <a:solidFill>
                  <a:schemeClr val="tx1"/>
                </a:solidFill>
                <a:latin typeface="+mn-lt"/>
                <a:ea typeface="+mn-ea"/>
                <a:cs typeface="+mn-cs"/>
              </a:rPr>
              <a:t>гепатоцитах</a:t>
            </a:r>
            <a:r>
              <a:rPr lang="ru-RU" sz="1200" kern="1200" dirty="0" smtClean="0">
                <a:solidFill>
                  <a:schemeClr val="tx1"/>
                </a:solidFill>
                <a:latin typeface="+mn-lt"/>
                <a:ea typeface="+mn-ea"/>
                <a:cs typeface="+mn-cs"/>
              </a:rPr>
              <a:t>.</a:t>
            </a:r>
          </a:p>
          <a:p>
            <a:r>
              <a:rPr lang="ru-RU" sz="1200" kern="1200" dirty="0" smtClean="0">
                <a:solidFill>
                  <a:schemeClr val="tx1"/>
                </a:solidFill>
                <a:latin typeface="+mn-lt"/>
                <a:ea typeface="+mn-ea"/>
                <a:cs typeface="+mn-cs"/>
              </a:rPr>
              <a:t>Вообще процесс превращений этилового спирта в организме многостадиен и захватывает почти все виды обмена веществ. Для простоты выделим лишь две начальные стадии. Первая: при уча­стии клеточного фермента </a:t>
            </a:r>
            <a:r>
              <a:rPr lang="ru-RU" sz="1200" kern="1200" dirty="0" err="1" smtClean="0">
                <a:solidFill>
                  <a:schemeClr val="tx1"/>
                </a:solidFill>
                <a:latin typeface="+mn-lt"/>
                <a:ea typeface="+mn-ea"/>
                <a:cs typeface="+mn-cs"/>
              </a:rPr>
              <a:t>алкогольдегидрогеназы</a:t>
            </a:r>
            <a:r>
              <a:rPr lang="ru-RU" sz="1200" kern="1200" dirty="0" smtClean="0">
                <a:solidFill>
                  <a:schemeClr val="tx1"/>
                </a:solidFill>
                <a:latin typeface="+mn-lt"/>
                <a:ea typeface="+mn-ea"/>
                <a:cs typeface="+mn-cs"/>
              </a:rPr>
              <a:t> спирт пре­вращается в ацетальдегид (уксусный альдегид). Вторая: под воз­действием </a:t>
            </a:r>
            <a:r>
              <a:rPr lang="ru-RU" sz="1200" kern="1200" dirty="0" err="1" smtClean="0">
                <a:solidFill>
                  <a:schemeClr val="tx1"/>
                </a:solidFill>
                <a:latin typeface="+mn-lt"/>
                <a:ea typeface="+mn-ea"/>
                <a:cs typeface="+mn-cs"/>
              </a:rPr>
              <a:t>альдегиддегидрогеназы</a:t>
            </a:r>
            <a:r>
              <a:rPr lang="ru-RU" sz="1200" kern="1200" dirty="0" smtClean="0">
                <a:solidFill>
                  <a:schemeClr val="tx1"/>
                </a:solidFill>
                <a:latin typeface="+mn-lt"/>
                <a:ea typeface="+mn-ea"/>
                <a:cs typeface="+mn-cs"/>
              </a:rPr>
              <a:t> из ацетальдегида образуется уксусная кислота. У большинства людей второй этап превраще­ний проходит гораздо быстрее, чем первый. Поэтому известный своей токсичностью ацетальдегид не накапливается. Далее идут обычные реакции, поскольку уксусная кислота (хотя и она дос­таточно ядовита) постоянно участвует в нормальном обмене веществ, и в конце концов из спирта получаются углекислый газ и вода.</a:t>
            </a:r>
          </a:p>
          <a:p>
            <a:r>
              <a:rPr lang="ru-RU" sz="1200" kern="1200" dirty="0" smtClean="0">
                <a:solidFill>
                  <a:schemeClr val="tx1"/>
                </a:solidFill>
                <a:latin typeface="+mn-lt"/>
                <a:ea typeface="+mn-ea"/>
                <a:cs typeface="+mn-cs"/>
              </a:rPr>
              <a:t>Промежуточные продукты распада алкоголя вмешиваются в тонко сбалансированные процессы обмена, протекающие в клет­ках печени — </a:t>
            </a:r>
            <a:r>
              <a:rPr lang="ru-RU" sz="1200" kern="1200" dirty="0" err="1" smtClean="0">
                <a:solidFill>
                  <a:schemeClr val="tx1"/>
                </a:solidFill>
                <a:latin typeface="+mn-lt"/>
                <a:ea typeface="+mn-ea"/>
                <a:cs typeface="+mn-cs"/>
              </a:rPr>
              <a:t>гепатоцитах</a:t>
            </a:r>
            <a:r>
              <a:rPr lang="ru-RU" sz="1200" kern="1200" dirty="0" smtClean="0">
                <a:solidFill>
                  <a:schemeClr val="tx1"/>
                </a:solidFill>
                <a:latin typeface="+mn-lt"/>
                <a:ea typeface="+mn-ea"/>
                <a:cs typeface="+mn-cs"/>
              </a:rPr>
              <a:t>, сильно нарушая их, особенно жиро­вой обмен. При этом все структурные компоненты клетки дефор­мируются, цитоплазма почти целиком заполняется жиром, сме­щая ядро клетки к периферии. Такие ожиревшие </a:t>
            </a:r>
            <a:r>
              <a:rPr lang="ru-RU" sz="1200" kern="1200" dirty="0" err="1" smtClean="0">
                <a:solidFill>
                  <a:schemeClr val="tx1"/>
                </a:solidFill>
                <a:latin typeface="+mn-lt"/>
                <a:ea typeface="+mn-ea"/>
                <a:cs typeface="+mn-cs"/>
              </a:rPr>
              <a:t>гепатоциты</a:t>
            </a:r>
            <a:r>
              <a:rPr lang="ru-RU" sz="1200" kern="1200" dirty="0" smtClean="0">
                <a:solidFill>
                  <a:schemeClr val="tx1"/>
                </a:solidFill>
                <a:latin typeface="+mn-lt"/>
                <a:ea typeface="+mn-ea"/>
                <a:cs typeface="+mn-cs"/>
              </a:rPr>
              <a:t> не способны полноценно выполнять свои функции, что часто при­водит к развитию алкогольного гепатита. При частом и обильном потреблении спиртных напитков клетки печени не выдерживают алкогольной интоксикации и погибают, развивается цирроз пече­ни. Пораженный орган увеличен, бугрист, сильно уплотнен и болезнен при ощупывании. Увеличена также селезенка. Развитию цирроза печени способствует употребление неполноценной по содержанию белков и витаминов пищи. Между тем пьющие люди, затрачивая большую часть заработка на спиртное, не могут пол­ноценно питаться.</a:t>
            </a:r>
          </a:p>
          <a:p>
            <a:endParaRPr lang="ru-RU" sz="1200" kern="1200" dirty="0" smtClean="0">
              <a:solidFill>
                <a:schemeClr val="tx1"/>
              </a:solidFill>
              <a:latin typeface="+mn-lt"/>
              <a:ea typeface="+mn-ea"/>
              <a:cs typeface="+mn-cs"/>
            </a:endParaRPr>
          </a:p>
          <a:p>
            <a:endParaRPr lang="ru-RU" sz="1200" kern="1200" dirty="0" smtClean="0">
              <a:solidFill>
                <a:schemeClr val="tx1"/>
              </a:solidFill>
              <a:latin typeface="+mn-lt"/>
              <a:ea typeface="+mn-ea"/>
              <a:cs typeface="+mn-cs"/>
            </a:endParaRPr>
          </a:p>
          <a:p>
            <a:r>
              <a:rPr lang="ru-RU" sz="1200" kern="1200" dirty="0" smtClean="0">
                <a:solidFill>
                  <a:schemeClr val="tx1"/>
                </a:solidFill>
                <a:latin typeface="+mn-lt"/>
                <a:ea typeface="+mn-ea"/>
                <a:cs typeface="+mn-cs"/>
              </a:rPr>
              <a:t>Пройдем же вслед за принятой человеком порцией спиртного и посмотрим, какое воздействие оказывает алкоголь по пути своего следования на жизненно важные органы и системы.</a:t>
            </a:r>
          </a:p>
          <a:p>
            <a:r>
              <a:rPr lang="ru-RU" sz="1200" kern="1200" dirty="0" smtClean="0">
                <a:solidFill>
                  <a:schemeClr val="tx1"/>
                </a:solidFill>
                <a:latin typeface="+mn-lt"/>
                <a:ea typeface="+mn-ea"/>
                <a:cs typeface="+mn-cs"/>
              </a:rPr>
              <a:t>Частичное всасывание алкоголя в кровь начинается уже в рото­вой полости и пищеводе, а затем в желудке, куда он попадает буквально через несколько секунд. В ответ на сильное раздражаю­щее действие этанола пищеварительные железы слизистой обо­лочки желудка начинают усиленно выделять желудочный сок, раз­бавляя тем самым спиртной напиток. Так организм пытается пре­дохранить слизистую желудка от химического ожога. Процесс вы­деления желудочного сока не прекращается до тех пор, пока кон­центрация этанола не понизится до 5%.</a:t>
            </a:r>
          </a:p>
          <a:p>
            <a:r>
              <a:rPr lang="ru-RU" sz="1200" kern="1200" dirty="0" smtClean="0">
                <a:solidFill>
                  <a:schemeClr val="tx1"/>
                </a:solidFill>
                <a:latin typeface="+mn-lt"/>
                <a:ea typeface="+mn-ea"/>
                <a:cs typeface="+mn-cs"/>
              </a:rPr>
              <a:t>Желудочный сок, выделившийся под действием алкоголя, от­личается от нормального сока. Он содержит больше соляной кис­лоты и меньше пищеварительных ферментов, катализирующих расщепление белков, жиров, углеводов и других пищевых веществ. Смешивание желудочного сока, выделившегося после первого приема этанола, с новыми порциями алкогольного напитка (вторая, третья рюмка) приводит к угнетению и тех малоактивных пищеварительных ферментов, которые были выделены первона­чально. Вот почему люди, длительно болеющие алкоголизмом, стра­дают отсутствием аппетита, «пьют, не закусывая».</a:t>
            </a:r>
          </a:p>
          <a:p>
            <a:r>
              <a:rPr lang="ru-RU" sz="1200" kern="1200" dirty="0" smtClean="0">
                <a:solidFill>
                  <a:schemeClr val="tx1"/>
                </a:solidFill>
                <a:latin typeface="+mn-lt"/>
                <a:ea typeface="+mn-ea"/>
                <a:cs typeface="+mn-cs"/>
              </a:rPr>
              <a:t>Пока алкоголь находится в желудке, он раздражает и разрушает не только его слизистую оболочку, но и более глубокие слои сте­нок этого органа, вызывая серьезные морфологические измене­ния. Почти 95% людей, систематически употребляющих спиртные напитки, больны гастритом: клетки желудочного эпителия у них патологически изменены, секреторные железы в значительной степени атрофированы, стенки желудка имеют инфильтраты, ино­родные включения.</a:t>
            </a:r>
          </a:p>
          <a:p>
            <a:r>
              <a:rPr lang="ru-RU" sz="1200" kern="1200" dirty="0" smtClean="0">
                <a:solidFill>
                  <a:schemeClr val="tx1"/>
                </a:solidFill>
                <a:latin typeface="+mn-lt"/>
                <a:ea typeface="+mn-ea"/>
                <a:cs typeface="+mn-cs"/>
              </a:rPr>
              <a:t>К счастью, слизистая оболочка пищевода и желудка способна сама возрождаться. Но для этого нужна полная трезвость, так как способность слизистой ткани к регенерации </a:t>
            </a:r>
            <a:r>
              <a:rPr lang="ru-RU" sz="1200" kern="1200" dirty="0" err="1" smtClean="0">
                <a:solidFill>
                  <a:schemeClr val="tx1"/>
                </a:solidFill>
                <a:latin typeface="+mn-lt"/>
                <a:ea typeface="+mn-ea"/>
                <a:cs typeface="+mn-cs"/>
              </a:rPr>
              <a:t>небесконечна</a:t>
            </a:r>
            <a:r>
              <a:rPr lang="ru-RU" sz="1200" kern="1200" dirty="0" smtClean="0">
                <a:solidFill>
                  <a:schemeClr val="tx1"/>
                </a:solidFill>
                <a:latin typeface="+mn-lt"/>
                <a:ea typeface="+mn-ea"/>
                <a:cs typeface="+mn-cs"/>
              </a:rPr>
              <a:t>. Если же это требование не соблюдается, то на участках стенки желудка, потерявшей своего защитника — слизистую оболочку, алкоголь вызывает денатурацию (а проще — разрушение) белка. Отсюда — язва желудка, рак.</a:t>
            </a:r>
          </a:p>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smtClean="0">
                <a:solidFill>
                  <a:schemeClr val="tx1"/>
                </a:solidFill>
                <a:latin typeface="+mn-lt"/>
                <a:ea typeface="+mn-ea"/>
                <a:cs typeface="+mn-cs"/>
              </a:rPr>
              <a:t>Ведущая роль в «алкоголизации» молодежи принадлежит пиву. Производители пива пропагандируют в СМИ так называемую «теорию культуры питья». В этой теории они представляют свою продукцию как безобидный специфический пищевой продукт, объединяющий людей и позволяющий с удовольствием провести время.  Прежде всего это действуют на детей и подростков. Сформировавшийся в обществе стереотип «нормального алкогольного поведения» позволяет детям и подросткам с легкостью начинать и затем систематически употреблять алкоголь. При этом ломается естественная трезвость детей и подростков. Производители пива зачастую ссылаются на полезные вещества,  содержащиеся в пиве. Но никто не говорит о пагубном влиянии алкоголя на организм, в частности на репродуктивную систему, о том, что в пиве содержатся </a:t>
            </a:r>
            <a:r>
              <a:rPr lang="ru-RU" sz="1200" kern="1200" dirty="0" err="1" smtClean="0">
                <a:solidFill>
                  <a:schemeClr val="tx1"/>
                </a:solidFill>
                <a:latin typeface="+mn-lt"/>
                <a:ea typeface="+mn-ea"/>
                <a:cs typeface="+mn-cs"/>
              </a:rPr>
              <a:t>фитоэстрогены</a:t>
            </a:r>
            <a:r>
              <a:rPr lang="ru-RU" sz="1200" kern="1200" dirty="0" smtClean="0">
                <a:solidFill>
                  <a:schemeClr val="tx1"/>
                </a:solidFill>
                <a:latin typeface="+mn-lt"/>
                <a:ea typeface="+mn-ea"/>
                <a:cs typeface="+mn-cs"/>
              </a:rPr>
              <a:t>, нарушающие нормальный гормональный фон и  вызывающие со временем феминизацию мужчин и маскулинизацию женщин. Пиво как наркотик вызывает привыкание, зависимость и при частом употреблении резко снижает качество жизни.</a:t>
            </a:r>
          </a:p>
          <a:p>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14</a:t>
            </a:fld>
            <a:endParaRPr lang="ru-R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55000" lnSpcReduction="2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smtClean="0">
                <a:solidFill>
                  <a:schemeClr val="tx1"/>
                </a:solidFill>
                <a:latin typeface="+mn-lt"/>
                <a:ea typeface="+mn-ea"/>
                <a:cs typeface="+mn-cs"/>
              </a:rPr>
              <a:t>Ведущая роль в «алкоголизации» молодежи принадлежит пиву. Производители пива пропагандируют в СМИ так называемую «теорию культуры питья». В этой теории они представляют свою продукцию как безобидный специфический пищевой продукт, объединяющий людей и позволяющий с удовольствием провести время.  Прежде всего это действуют на детей и подростков. Сформировавшийся в обществе стереотип «нормального алкогольного </a:t>
            </a:r>
            <a:r>
              <a:rPr lang="ru-RU" sz="1200" kern="1200" dirty="0" smtClean="0">
                <a:solidFill>
                  <a:schemeClr val="tx1"/>
                </a:solidFill>
                <a:latin typeface="+mn-lt"/>
                <a:ea typeface="+mn-ea"/>
                <a:cs typeface="+mn-cs"/>
              </a:rPr>
              <a:t>0поведения</a:t>
            </a:r>
            <a:r>
              <a:rPr lang="ru-RU" sz="1200" kern="1200" dirty="0" smtClean="0">
                <a:solidFill>
                  <a:schemeClr val="tx1"/>
                </a:solidFill>
                <a:latin typeface="+mn-lt"/>
                <a:ea typeface="+mn-ea"/>
                <a:cs typeface="+mn-cs"/>
              </a:rPr>
              <a:t>» позволяет детям и подросткам с легкостью начинать и затем систематически употреблять алкоголь. При этом ломается естественная трезвость детей и подростков. Производители пива зачастую ссылаются на полезные вещества,  содержащиеся в пиве. Но никто не говорит о пагубном влиянии алкоголя на организм, в частности на репродуктивную систему, о том, что в пиве содержатся </a:t>
            </a:r>
            <a:r>
              <a:rPr lang="ru-RU" sz="1200" kern="1200" dirty="0" err="1" smtClean="0">
                <a:solidFill>
                  <a:schemeClr val="tx1"/>
                </a:solidFill>
                <a:latin typeface="+mn-lt"/>
                <a:ea typeface="+mn-ea"/>
                <a:cs typeface="+mn-cs"/>
              </a:rPr>
              <a:t>фитоэстрогены</a:t>
            </a:r>
            <a:r>
              <a:rPr lang="ru-RU" sz="1200" kern="1200" dirty="0" smtClean="0">
                <a:solidFill>
                  <a:schemeClr val="tx1"/>
                </a:solidFill>
                <a:latin typeface="+mn-lt"/>
                <a:ea typeface="+mn-ea"/>
                <a:cs typeface="+mn-cs"/>
              </a:rPr>
              <a:t>, нарушающие нормальный гормональный фон и  вызывающие со временем феминизацию мужчин и маскулинизацию женщин. Пиво как наркотик вызывает привыкание, зависимость и при частом употреблении резко снижает качество жизни.</a:t>
            </a:r>
          </a:p>
          <a:p>
            <a:pPr marL="0" marR="0" indent="0" algn="l" defTabSz="914400" rtl="0" eaLnBrk="1" fontAlgn="auto" latinLnBrk="0" hangingPunct="1">
              <a:lnSpc>
                <a:spcPct val="100000"/>
              </a:lnSpc>
              <a:spcBef>
                <a:spcPts val="0"/>
              </a:spcBef>
              <a:spcAft>
                <a:spcPts val="0"/>
              </a:spcAft>
              <a:buClrTx/>
              <a:buSzTx/>
              <a:buFontTx/>
              <a:buNone/>
              <a:tabLst/>
              <a:defRPr/>
            </a:pPr>
            <a:r>
              <a:rPr lang="ru-RU" i="1" dirty="0" err="1" smtClean="0"/>
              <a:t>Фитоэстрогены</a:t>
            </a:r>
            <a:r>
              <a:rPr lang="ru-RU" i="1" dirty="0" smtClean="0"/>
              <a:t> </a:t>
            </a:r>
            <a:r>
              <a:rPr lang="ru-RU" dirty="0" smtClean="0"/>
              <a:t>представляют собой растительные аналоги женских половых гормонов и также попадают в напиток из хмеля. Содержание их в хмеле достигает значительных величин - от 20 до 300 мг на 1 кг растительной массы. В пиве их меньше (1 - 36 мг/л). Тем не менее, этого количества достаточно для оказания отчетливого гормонального воздействия на организм человека. Весьма вероятно, что изменения эндокринного статуса (феминизация мужчин и маскулинизация женщин) у лиц, злоупотребляющих пивом, связаны, в основном, с эффектами </a:t>
            </a:r>
            <a:r>
              <a:rPr lang="ru-RU" dirty="0" err="1" smtClean="0"/>
              <a:t>фитоэстрогенов</a:t>
            </a:r>
            <a:r>
              <a:rPr lang="ru-RU" dirty="0" smtClean="0"/>
              <a:t>. </a:t>
            </a:r>
          </a:p>
          <a:p>
            <a:r>
              <a:rPr lang="ru-RU" dirty="0" smtClean="0"/>
              <a:t>На самом деле алкоголь оказывает вредное влияние на яички и яичники. При этом одинаково вредно как частое опьянение, так и систематический прием значительных количеств алкоголя. Под влиянием злоупотребления алкоголем наблюдается жировое перерождение семенных канальцев и разрастание соединительной ткани в паренхиме яичек. Особой выраженностью токсического действия на железистую ткань яичка обладает пиво, которое намного легче других алкогольных напитков проникает через </a:t>
            </a:r>
            <a:r>
              <a:rPr lang="ru-RU" dirty="0" err="1" smtClean="0"/>
              <a:t>гематотестикулярный</a:t>
            </a:r>
            <a:r>
              <a:rPr lang="ru-RU" dirty="0" smtClean="0"/>
              <a:t> барьер - препятствие между кровью и тканями яичек, вызывая жировое перерождение железистого эпителия семенных канальцев. </a:t>
            </a:r>
          </a:p>
          <a:p>
            <a:r>
              <a:rPr lang="ru-RU" dirty="0" smtClean="0"/>
              <a:t>Наряду с непосредственным токсическим действием алкоголя на яички, известное значение имеет развивающееся у страдающих алкогольной зависимостью нарушение функции печени и способности ее разрушать эстроген. Известно, что при циррозе печени значительно повышается количество эстрогена как у мужчин, так и у женщин, что приводит к торможению гонадотропной функции гипофиза и последующей атрофией половых желез. </a:t>
            </a:r>
          </a:p>
          <a:p>
            <a:r>
              <a:rPr lang="ru-RU" dirty="0" smtClean="0"/>
              <a:t>Кроме того, стоит помнить </a:t>
            </a:r>
            <a:r>
              <a:rPr lang="ru-RU" dirty="0" err="1" smtClean="0"/>
              <a:t>фитоэстрогенах</a:t>
            </a:r>
            <a:r>
              <a:rPr lang="ru-RU" dirty="0" smtClean="0"/>
              <a:t> (подробнее см. ниже). В результате, начинают накапливаться женские половые гормоны. Становится шире таз, разрастаются грудные железы, из которых начинает выделяться молозиво. У мужчины на три дня в месяц набухает слизистая оболочка носа и отмечается носовое кровотечение. </a:t>
            </a:r>
            <a:r>
              <a:rPr lang="ru-RU" i="1" dirty="0" smtClean="0"/>
              <a:t>"Скорая помощь"</a:t>
            </a:r>
            <a:r>
              <a:rPr lang="ru-RU" dirty="0" smtClean="0"/>
              <a:t>, которую обычно вызывают в таких случаях, не в состоянии помочь, поскольку врачи не знают истинных причин этого кровотечения. Случается, когда у мужчины, большого любителя пива, развивается злокачественная опухоль грудной железы. </a:t>
            </a:r>
          </a:p>
          <a:p>
            <a:r>
              <a:rPr lang="ru-RU" dirty="0" smtClean="0"/>
              <a:t>Следует указать, что при злоупотреблении алкоголем раньше или позже, в зависимости от индивидуальных особенностей и выносливости организма, нарушается также и половая потенция, что связано со снижением условных и безусловных рефлексов, вследствие тормозного действия на подкорковые центры. </a:t>
            </a:r>
          </a:p>
          <a:p>
            <a:r>
              <a:rPr lang="ru-RU" dirty="0" smtClean="0"/>
              <a:t>У женщин наблюдаются расстройства регулярности менструального цикла, пропорционально выпитому пиву растет вероятность заболеть раком грудной железы. Опасно пить пиво матери, вскармливающей грудного ребенка. У малыша возможны эпилептические судороги, а со временем может возникнуть и эпилепсия. </a:t>
            </a:r>
          </a:p>
          <a:p>
            <a:r>
              <a:rPr lang="ru-RU" dirty="0" smtClean="0"/>
              <a:t>Из-за токсического действия на надпочечники, алкоголь ингибирует выработку в них андрогенов, обусловливающих половое влечение, расплата за злоупотребление - снижение либидо (полового влечения), а в далеко зашедших случаях возможно развитие вторичной фригидности (полового равнодушия). При приеме спиртных напитков во время беременности обнаруживаются </a:t>
            </a:r>
            <a:r>
              <a:rPr lang="ru-RU" dirty="0" err="1" smtClean="0"/>
              <a:t>тератогенные</a:t>
            </a:r>
            <a:r>
              <a:rPr lang="ru-RU" dirty="0" smtClean="0"/>
              <a:t> свойства (то есть склонность вызывать уродства у плода), возможно формирование у будущего ребенка генетически детерминированной (запрограммированной) наследственной склонности к алкоголизму. </a:t>
            </a:r>
          </a:p>
          <a:p>
            <a:r>
              <a:rPr lang="ru-RU" dirty="0" smtClean="0"/>
              <a:t>Как сообщается в газете Интернэшнл </a:t>
            </a:r>
            <a:r>
              <a:rPr lang="ru-RU" dirty="0" err="1" smtClean="0"/>
              <a:t>Гералд</a:t>
            </a:r>
            <a:r>
              <a:rPr lang="ru-RU" dirty="0" smtClean="0"/>
              <a:t> </a:t>
            </a:r>
            <a:r>
              <a:rPr lang="ru-RU" dirty="0" err="1" smtClean="0"/>
              <a:t>Трибьюн</a:t>
            </a:r>
            <a:r>
              <a:rPr lang="ru-RU" dirty="0" smtClean="0"/>
              <a:t>, проведенное Американским центром по контролю заболеваний исследование показало, что повышение налогов на пиво на 20 центов привело к снижению заболеваемости подростков болезнями, передаваемыми половым путем, в частности, гонореей, почти на 9%. Автор исследования </a:t>
            </a:r>
            <a:r>
              <a:rPr lang="ru-RU" dirty="0" err="1" smtClean="0"/>
              <a:t>Харрелл</a:t>
            </a:r>
            <a:r>
              <a:rPr lang="ru-RU" dirty="0" smtClean="0"/>
              <a:t> </a:t>
            </a:r>
            <a:r>
              <a:rPr lang="ru-RU" dirty="0" err="1" smtClean="0"/>
              <a:t>Чессон</a:t>
            </a:r>
            <a:r>
              <a:rPr lang="ru-RU" dirty="0" smtClean="0"/>
              <a:t> объясняет данное явление тем, что выпивка влияет на суждения, и подростки под действием пива склонны вступать в половые связи, в том числе с многочисленными партнерами, не пользуясь при этом презервативами</a:t>
            </a:r>
          </a:p>
          <a:p>
            <a:pPr marL="0" marR="0" indent="0" algn="l" defTabSz="914400" rtl="0" eaLnBrk="1" fontAlgn="auto" latinLnBrk="0" hangingPunct="1">
              <a:lnSpc>
                <a:spcPct val="100000"/>
              </a:lnSpc>
              <a:spcBef>
                <a:spcPts val="0"/>
              </a:spcBef>
              <a:spcAft>
                <a:spcPts val="0"/>
              </a:spcAft>
              <a:buClrTx/>
              <a:buSzTx/>
              <a:buFontTx/>
              <a:buNone/>
              <a:tabLst/>
              <a:defRPr/>
            </a:pPr>
            <a:endParaRPr lang="ru-RU" dirty="0" smtClean="0"/>
          </a:p>
          <a:p>
            <a:endParaRPr lang="ru-RU" dirty="0" smtClean="0"/>
          </a:p>
          <a:p>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15</a:t>
            </a:fld>
            <a:endParaRPr lang="ru-R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17</a:t>
            </a:fld>
            <a:endParaRPr lang="ru-R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32500" lnSpcReduction="20000"/>
          </a:bodyPr>
          <a:lstStyle/>
          <a:p>
            <a:r>
              <a:rPr lang="ru-RU" dirty="0" smtClean="0"/>
              <a:t>Гипертоническая болезнь — хроническое заболевание, характеризующееся постоянным или периодическим повышением артериального давления. Причина гипертонической болезни раскрыта еще не до конца. Но основные механизмы, приводящие к стабильно высокому артериальному давлению, хорошо известны.</a:t>
            </a:r>
          </a:p>
          <a:p>
            <a:r>
              <a:rPr lang="ru-RU" dirty="0" smtClean="0"/>
              <a:t>Первым и ведущим среди них является нервный механизм. Начальное его звено — эмоции, душевные переживания, сопровождающиеся и у здоровых людей различными реакциями, и в т. ч. повышением артериального давления. У человека, заболевающего гипертонической болезнью, в ответ на малозначительную причину возникает глубокая и (или) напряженная эмоциональная реакция, а вместе с ней и значительное повышение уровня артериального давления, сохраняющееся дольше, чем у здорового. По мере повторения напряжённой ситуации медленно, но неуклонно и на все больший срок повышается кровяное давление. Повторение (на протяжении месяцев и лет) жизненных ситуации, вызывающих артериальную гипертензию (повышение давления), приводит к постепенному становлению гипертонической болезни.</a:t>
            </a:r>
          </a:p>
          <a:p>
            <a:r>
              <a:rPr lang="ru-RU" dirty="0" smtClean="0"/>
              <a:t>Развитию заболевания способствует и выделение в кровь различными органами активно действующих веществ. Центральная роль в этой регуляции принадлежит почкам. В результате изменений в их деятельности, выделяемые ими активные вещества-регуляторы с течением времени вызывают более долговременные сдвиги в уровне кровяного давления. Его повышения становится постепенно все более и более устойчивым.</a:t>
            </a:r>
          </a:p>
          <a:p>
            <a:r>
              <a:rPr lang="ru-RU" dirty="0" smtClean="0"/>
              <a:t>Так формируется переход эмоционально обусловленных гипертензивных реакций в хроническую болезнь. Действие тех же механизмов в последующие годы приводит к стабилизации высокого артериального давления. При этом больной нередко перестает испытывать неприятные ощущения; возникает иллюзия благополучия и как следствие — пренебрежение лечением.</a:t>
            </a:r>
          </a:p>
          <a:p>
            <a:r>
              <a:rPr lang="ru-RU" dirty="0" smtClean="0"/>
              <a:t>Следует отметить, что повышение артериального давления также связано с задержкой в организме поваренной соли, выведение которой почками несколько замедляется при гипертонической болезни. Избыток соли в организме вызывает непосредственно артериальную гипертензию, тогда как устранение такого избытка понижает кровяное давление.</a:t>
            </a:r>
          </a:p>
          <a:p>
            <a:r>
              <a:rPr lang="ru-RU" dirty="0" smtClean="0"/>
              <a:t>В поддержании повышенного артериального давления принимает участие и избыточно усиленная насосная работа сердца при излишне большом объеме крови, участвующей в кровообращении. Такой вариант кровообращения играет ведущую роль в повышении артериального давления у большинства больных. Такую форму гипертонической болезни называют «мягкой».</a:t>
            </a:r>
          </a:p>
          <a:p>
            <a:r>
              <a:rPr lang="ru-RU" dirty="0" smtClean="0"/>
              <a:t>Кроме того, в организме за задержкой натриевой соли следует, как тень, и задержка воды, увеличивающая объем кровообращения. Есть и другая сторона этого вопроса, особенно существенная для «мягкой» гипертензии. Достоверно известно, что располневшему человеку, страдающему гипертонической болезни, иногда достаточно избавиться от излишнего веса тела, чтобы артериальное давление нормализовалось без лекарственных препаратов. Так происходит потому, что с исчезновением жировой ткани запустевает разветвленная сеть мелких и мельчайших сосудов, прежде существовавших, но развившихся в жировой ткани по мере ее роста. В этой вновь прибавившейся сосудистой сети кровоток необходимой интенсивности мог поддерживаться лишь с помощью повышения кровяного давления и соответственно усиленной работы сердца, поскольку ни число, ни калибр более крупных артерий, питающих ткани, увеличиться у взрослого человека не могут.</a:t>
            </a:r>
          </a:p>
          <a:p>
            <a:r>
              <a:rPr lang="ru-RU" b="1" dirty="0" smtClean="0"/>
              <a:t>Лечение гипертонической болезни.</a:t>
            </a:r>
          </a:p>
          <a:p>
            <a:r>
              <a:rPr lang="ru-RU" dirty="0" smtClean="0"/>
              <a:t>Для предотвращения развития гипертонии необходимо снизить интенсивность нервно-эмоционального напряжения, создать условия для разрядки эмоций. Так, например, замечено, что двигательная активность (разумная по темпу и продолжительности), в частности пешеходные прогулки, доступные виды спорта и т.д., должна каждодневно следовать за периодом эмоционального напряжения.</a:t>
            </a:r>
          </a:p>
          <a:p>
            <a:r>
              <a:rPr lang="ru-RU" dirty="0" smtClean="0"/>
              <a:t>Постоянное ограничение или исключение из пищи солёных блюд — важнейшая из реальных и доступных больному мер противодействия повышению артериального давления. Современная медицина располагает достаточным арсеналом средств, с помощью которых можно увеличивать выведение почками поваренной соли с мочой и тем самым содействовать снижению уровня кровяного давления.</a:t>
            </a:r>
          </a:p>
          <a:p>
            <a:r>
              <a:rPr lang="ru-RU" dirty="0" smtClean="0"/>
              <a:t>Итак, каждый человек может самостоятельно предупредить развитие гипертонической болезни или воспрепятствовать се становлению, не прибегая к лекарствам. Этот вывод чрезвычайно важен как для предупреждения гипертонией, так и для лечения «мягкой» ее формы, которая наблюдается примерно у 70-80% больных, страдающих этим заболеванием.</a:t>
            </a:r>
          </a:p>
          <a:p>
            <a:r>
              <a:rPr lang="ru-RU" dirty="0" smtClean="0"/>
              <a:t>В настоящее время признано целесообразным начинать лечение больного гипертонической болезнью не с назначения лекарств, а с конкретных рекомендаций по устранению вредных привычек, резких отклонений в режиме труда и отдыха, в характере питания. Лишь безуспешность этих мер вынуждает перейти к лекарственному лечению. Необходимо подчеркнуть, что лечение гипертонической болезни должно быть постоянным на протяжении ряда лет.</a:t>
            </a:r>
          </a:p>
          <a:p>
            <a:r>
              <a:rPr lang="ru-RU" b="1" dirty="0" smtClean="0"/>
              <a:t>Первая помощь.</a:t>
            </a:r>
          </a:p>
          <a:p>
            <a:r>
              <a:rPr lang="ru-RU" dirty="0" smtClean="0"/>
              <a:t>Человеку, страдающему гипертонией, необходимо знать, что произвольные, без разрешения врача перерывы в лечении часто приводят к гипертоническому кризу, т. е. резкому обострению основных проявлений болезни и наиболее значительному повышению кровяного давления.</a:t>
            </a:r>
          </a:p>
          <a:p>
            <a:r>
              <a:rPr lang="ru-RU" dirty="0" smtClean="0"/>
              <a:t>При резком ухудшении самочувствия больного необходимо вызвать врача, но до его прибытия следует принять положение полусидя в постели или в удобном кресле, согреть стопы и голени с помощью укутывания, грелки, ножной горячей ванны, горчичников на голени, внутрь принять </a:t>
            </a:r>
            <a:r>
              <a:rPr lang="ru-RU" dirty="0" err="1" smtClean="0"/>
              <a:t>корвалол</a:t>
            </a:r>
            <a:r>
              <a:rPr lang="ru-RU" dirty="0" smtClean="0"/>
              <a:t> (или валокордин)- 30-35 капель на прием, а также внеочередную дозу того препарата, который систематически принимает больной. От еды необходимо воздержаться.</a:t>
            </a:r>
          </a:p>
          <a:p>
            <a:endParaRPr lang="ru-RU" dirty="0" smtClean="0"/>
          </a:p>
          <a:p>
            <a:endParaRPr lang="ru-RU" dirty="0" smtClean="0"/>
          </a:p>
          <a:p>
            <a:r>
              <a:rPr lang="ru-RU" dirty="0" smtClean="0"/>
              <a:t>Диетическое питание при избыточном весе и ожирении. В настоящее время одной из социальных проблем для развитых стран является проблема избыточного питания и борьбы с ожирением. По усредненным статистическим данным около половины взрослого населения экономически развитых стран имеет избыточную массу тела, причем распространенность полноты и ожирения имеет тенденцию к увеличению. Особенно настораживает омоложение ожирения в последние годы. Основными причинами этого явления считают малоподвижный образ жизни, возрастание нервно-психического напряжения (стрессы), невоздержанность в потреблении пищи, особенно рафинированных продуктов питания, богатых легкоусвояемыми углеводами и жирами. Но главной причиной быстрого прогрессирования тучности в современном обществе (по статистическим данным в 80-90% случаев) является нерациональное питание, то есть переедание на фоне снижения двигательной активности. При этом ухудшается состояние различных органов и систем, развиваются атеросклероз и другие </a:t>
            </a:r>
            <a:r>
              <a:rPr lang="ru-RU" dirty="0" err="1" smtClean="0"/>
              <a:t>сердечно-сосудистые</a:t>
            </a:r>
            <a:r>
              <a:rPr lang="ru-RU" dirty="0" smtClean="0"/>
              <a:t> заболевания, сахарный диабет, </a:t>
            </a:r>
            <a:r>
              <a:rPr lang="ru-RU" dirty="0" err="1" smtClean="0"/>
              <a:t>желчно-каменная</a:t>
            </a:r>
            <a:r>
              <a:rPr lang="ru-RU" dirty="0" smtClean="0"/>
              <a:t> и </a:t>
            </a:r>
            <a:r>
              <a:rPr lang="ru-RU" dirty="0" err="1" smtClean="0"/>
              <a:t>почечно-каменная</a:t>
            </a:r>
            <a:r>
              <a:rPr lang="ru-RU" dirty="0" smtClean="0"/>
              <a:t> болезни. Нарушения жирового обмена способствуют возникновению гастритов, подагры, эндокринных расстройств, простудных заболеваний, приводит к преждевременному старению. Ожирению способствуют также наследственные конституциональные особенности.</a:t>
            </a:r>
          </a:p>
          <a:p>
            <a:r>
              <a:rPr lang="ru-RU" dirty="0" smtClean="0"/>
              <a:t>Массу тела называют избыточной, если она на 5-14% выше нормальной. Если масса тела более чем на 15% превышает норму, это свидетельствует об ожирении как болезни. Для полноценной жизнедеятельности организма необходимо строгое количественное соотношение между расходом энергии и ее поступлением. Недостаток мышечной деятельности следует компенсировать активным досугом или регулированием пищевого рациона. При этом следует учитывать, что рацион современного человека характеризуется не только повышением энергетической ценности, но и изменением качественного состава. Возросло потребление жирных сортов мяса, очищенных высококалорийных продуктов (рафинированные жиры и сахар, пшеничный хлеб и булочные изделия из сдобного теста, макароны, кондитерские изделия). Эти продукты характеризуются хорошей усвояемостью, способствуют жиронакоплению, дают большое количество энергии. Ожирению способствуют редкие и обильные приемы пищи, злоупотребление специями, возбуждающими аппетит, а также алкогольными напитками, которые ослабляют самоконтроль за потреблением пищи и сами являются источником энергии.</a:t>
            </a:r>
          </a:p>
          <a:p>
            <a:r>
              <a:rPr lang="ru-RU" dirty="0" smtClean="0"/>
              <a:t>Для людей, склонных к ожирению или уже имеющих выраженное его проявление, следует применять диетотерапию, важнейшим принципом которой является снижение энергетической ценности рационов на 20-50% за счет углеводов и отчасти жиров. Однако диета при этом должна содержать достаточное количество белков (не менее 90-100 г в сутки). Это необходимо для предупреждения потерь тканевого белка, повышения </a:t>
            </a:r>
            <a:r>
              <a:rPr lang="ru-RU" dirty="0" err="1" smtClean="0"/>
              <a:t>энерготрат</a:t>
            </a:r>
            <a:r>
              <a:rPr lang="ru-RU" dirty="0" smtClean="0"/>
              <a:t> за счет усвоения белковой пищи, создания чувства сытости. В суточном рационе должно быть 400-500 г таких белковых продуктов как мясо, рыба, творог, нерыбные морские продукты, яичный белок. Желательно потребление нежирных сортов мяса и рыбы в отварном виде. Количество углеводов в питании следует резко ограничить прежде всего за счет сахара, кондитерских изделий, сладких напитков (до 100-200 г в день). Исключаются из рациона варенье, джемы, конфеты, пирожные, сдобные и слоеные булочные изделия, макароны. Ограничиваются каши, за исключением гречневой. Суточное потребление хлеба должно составлять 100-150 г. Желателен ржаной, белково-пшеничный или белково-отрубяной хлеб. Из овощей рекомендуется без ограничения свежая капуста, редис, огурцы, помидоры, кабачки, тыква, из фруктов и ягод — кислые и кисло-сладкие сорта яблок, цитрусовые, крыжовник, смородина, клюква. Овощи лучше есть сырыми, так как в них содержится тартроновая кислота, препятствующая превращению в организме углеводов в жиры.</a:t>
            </a:r>
          </a:p>
          <a:p>
            <a:r>
              <a:rPr lang="ru-RU" dirty="0" smtClean="0"/>
              <a:t>Количество жиров в рационе снижают до 80 г. Они дольше задерживаются в желудке, а также повышают активность ферментов, стимулирующих энергетическую утилизацию жира в организме. Увеличивается доля растительных жиров (40-50%), используемых для приготовления пищи, включая добавление их в салаты и винегреты. Эти жиры (подсолнечное, кукурузное, оливковое, хлопковое масло) содержат полиненасыщенные жирные кислоты и другие вещества, которые нормализуют жировой обмен, предупреждают жировую инфильтрацию печени, оказывают нормализующее действие на стенки кровеносных сосудов, повышают их эластичность и снижают проницаемость. Для усиления энергетического использования запасов жира в организме необходимо ограничить прием свободной жидкости (вода, напитки, чай и др.) до 1 — 1,2 л вдень. До 5-8 г в день ограничивается потребление поваренной соли и исключаются алкогольные напитки. Не рекомендуется использование возбуждающих аппетит продуктов и блюд — специй, пряностей и пряных овощей, крепких бульонов и соусов из мяса, рыбы, грибов, а также копченостей, солений и т. п. Для достижения чувства насыщения отдается предпочтение малокалорийной, но значительной по объему пище с введением между основными ее приемами сырых овощей и фруктов.</a:t>
            </a:r>
          </a:p>
          <a:p>
            <a:r>
              <a:rPr lang="ru-RU" dirty="0" smtClean="0"/>
              <a:t>Необходимо соблюдать режим 5-6-разового питания небольшими порциями с рациональным распределением дневной нормы продуктов. Завтрак и обед должны быть более плотными по сравнению с промежуточным легким питанием (</a:t>
            </a:r>
            <a:r>
              <a:rPr lang="ru-RU" dirty="0" err="1" smtClean="0"/>
              <a:t>молочно-кислые</a:t>
            </a:r>
            <a:r>
              <a:rPr lang="ru-RU" dirty="0" smtClean="0"/>
              <a:t> продукты, овощные салаты, фрукты), ужинать следует не позднее чем за 2-3 часа до сна.</a:t>
            </a:r>
          </a:p>
          <a:p>
            <a:r>
              <a:rPr lang="ru-RU" dirty="0" smtClean="0"/>
              <a:t>Строгий контроль за потреблением пищи необходимо сочетать с систематическим наблюдением за массой тела, нормальная величина которой является одним из важнейших показателей здоровья.</a:t>
            </a:r>
          </a:p>
          <a:p>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19</a:t>
            </a:fld>
            <a:endParaRPr lang="ru-R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47500" lnSpcReduction="20000"/>
          </a:bodyPr>
          <a:lstStyle/>
          <a:p>
            <a:r>
              <a:rPr lang="ru-RU" dirty="0" smtClean="0"/>
              <a:t>Скелетные мышцы, в среднем составляющие 40 % массы тела (у мужчин), генетически запрограммированы природой на тяжелую физическую работу. "Двигательная активность принадлежит к числу основных факторов, определяющих уровень обменных процессов организма и состояние его костной, мышечной и </a:t>
            </a:r>
            <a:r>
              <a:rPr lang="ru-RU" dirty="0" err="1" smtClean="0"/>
              <a:t>сердечно-сосудистой</a:t>
            </a:r>
            <a:r>
              <a:rPr lang="ru-RU" dirty="0" smtClean="0"/>
              <a:t> систем", -- писал академик В. В. Парин (1969)</a:t>
            </a:r>
          </a:p>
          <a:p>
            <a:r>
              <a:rPr lang="ru-RU" dirty="0" smtClean="0"/>
              <a:t>В экономически развитых странах за последние 100 лет удельный вес мышечной работы как генератора энергии, используемой человеком, сократился почти в 200 раз</a:t>
            </a:r>
          </a:p>
          <a:p>
            <a:r>
              <a:rPr lang="ru-RU" dirty="0" smtClean="0"/>
              <a:t>в настоящее время только 20 % населения экономически развитых стран занимаются достаточно интенсивной физической тренировкой, обеспечивающей необходимый минимум </a:t>
            </a:r>
            <a:r>
              <a:rPr lang="ru-RU" dirty="0" err="1" smtClean="0"/>
              <a:t>энергозатрат</a:t>
            </a:r>
            <a:r>
              <a:rPr lang="ru-RU" dirty="0" smtClean="0"/>
              <a:t>, у остальных 80 % суточный расход энергии значительно ниже уровня, необходимого для поддержания стабильного здоровья. Резкое ограничение двигательной активности в последние десятилетия привело к снижению функциональных возможностей людей среднего возраста. </a:t>
            </a:r>
          </a:p>
          <a:p>
            <a:r>
              <a:rPr lang="ru-RU" dirty="0" smtClean="0"/>
              <a:t>Аналогичный отрицательный эффект может быть получен и при занятиях массовой физической культурой с чрезмерным увеличением нагрузки. Специальный эффект оздоровительной тренировки связан с повышением функциональных возможностей </a:t>
            </a:r>
            <a:r>
              <a:rPr lang="ru-RU" dirty="0" err="1" smtClean="0"/>
              <a:t>сердечно-сосудистой</a:t>
            </a:r>
            <a:r>
              <a:rPr lang="ru-RU" dirty="0" smtClean="0"/>
              <a:t> системы. Он заключается в </a:t>
            </a:r>
            <a:r>
              <a:rPr lang="ru-RU" dirty="0" err="1" smtClean="0"/>
              <a:t>экономиза</a:t>
            </a:r>
            <a:r>
              <a:rPr lang="ru-RU" dirty="0" smtClean="0"/>
              <a:t>- </a:t>
            </a:r>
            <a:r>
              <a:rPr lang="ru-RU" dirty="0" err="1" smtClean="0"/>
              <a:t>ции</a:t>
            </a:r>
            <a:r>
              <a:rPr lang="ru-RU" dirty="0" smtClean="0"/>
              <a:t> работы сердца в состоянии покоя и повышении резервных возможностей аппарата кровообращения при мышечной деятельности. </a:t>
            </a:r>
          </a:p>
          <a:p>
            <a:r>
              <a:rPr lang="ru-RU" dirty="0" smtClean="0"/>
              <a:t>Один из важнейших эффектов физической- тренировки -- </a:t>
            </a:r>
            <a:r>
              <a:rPr lang="ru-RU" dirty="0" err="1" smtClean="0"/>
              <a:t>урежение</a:t>
            </a:r>
            <a:r>
              <a:rPr lang="ru-RU" dirty="0" smtClean="0"/>
              <a:t> частоты сердечных сокращений в покое (брадикардия) как проявление </a:t>
            </a:r>
            <a:r>
              <a:rPr lang="ru-RU" dirty="0" err="1" smtClean="0"/>
              <a:t>экономизации</a:t>
            </a:r>
            <a:r>
              <a:rPr lang="ru-RU" dirty="0" smtClean="0"/>
              <a:t> сердечной деятельности и более низкой потребности миокарда в кислороде. </a:t>
            </a:r>
          </a:p>
          <a:p>
            <a:r>
              <a:rPr lang="ru-RU" dirty="0" smtClean="0"/>
              <a:t>Увеличение продолжительности фазы диастолы (расслабления) обеспечивает больший кроваток и лучшее снабжение сердечной мышцы кислородом. У лиц с </a:t>
            </a:r>
            <a:r>
              <a:rPr lang="ru-RU" dirty="0" err="1" smtClean="0"/>
              <a:t>брадикардией</a:t>
            </a:r>
            <a:r>
              <a:rPr lang="ru-RU" dirty="0" smtClean="0"/>
              <a:t> случаи заболевания ИБС выявлены значительно реже, чем у людей с частым пульсом. Считается, что увеличение ЧСС в покое на 15 уд/мин повышает риск внезапной смерти от инфаркта на 70 % -- такая же закономерность наблюдается и при мышечной деятельности. При выполнении стандартной нагрузки на велоэргометре у тренированных мужчин объем коронарного кровотока почти в 2 раза меньше, чем у </a:t>
            </a:r>
            <a:r>
              <a:rPr lang="ru-RU" dirty="0" err="1" smtClean="0"/>
              <a:t>нетрени</a:t>
            </a:r>
            <a:r>
              <a:rPr lang="ru-RU" dirty="0" smtClean="0"/>
              <a:t>- .</a:t>
            </a:r>
            <a:r>
              <a:rPr lang="ru-RU" dirty="0" err="1" smtClean="0"/>
              <a:t>рованных</a:t>
            </a:r>
            <a:r>
              <a:rPr lang="ru-RU" dirty="0" smtClean="0"/>
              <a:t> (140 против 260 мл/мин на 100 г ткани миокарда), соответственно в 2 раза меньше и потребность миокарда в кислороде (20 против 40 мл/мин на 100 г ткани). </a:t>
            </a:r>
          </a:p>
          <a:p>
            <a:r>
              <a:rPr lang="ru-RU" dirty="0" smtClean="0"/>
              <a:t>Таким образом, с ростом уровня тренированности потребность миокарда в кислороде снижается как в состоянии покоя, так и при </a:t>
            </a:r>
            <a:r>
              <a:rPr lang="ru-RU" dirty="0" err="1" smtClean="0"/>
              <a:t>субмаксимальных</a:t>
            </a:r>
            <a:r>
              <a:rPr lang="ru-RU" dirty="0" smtClean="0"/>
              <a:t> нагрузках, что свидетельствует об </a:t>
            </a:r>
            <a:r>
              <a:rPr lang="ru-RU" dirty="0" err="1" smtClean="0"/>
              <a:t>экономизации</a:t>
            </a:r>
            <a:r>
              <a:rPr lang="ru-RU" dirty="0" smtClean="0"/>
              <a:t> сердечной деятельности. </a:t>
            </a:r>
          </a:p>
          <a:p>
            <a:endParaRPr lang="ru-RU" dirty="0" smtClean="0"/>
          </a:p>
          <a:p>
            <a:endParaRPr lang="ru-RU"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Любая физическая активность благоприятно влияет на организм человека в целом и на отдельные его системы. При выполнении физических упражнений активизируется </a:t>
            </a:r>
            <a:r>
              <a:rPr lang="ru-RU" dirty="0" err="1" smtClean="0"/>
              <a:t>сердечно-сосудистая</a:t>
            </a:r>
            <a:r>
              <a:rPr lang="ru-RU" dirty="0" smtClean="0"/>
              <a:t> и дыхательная системы, усиливается обмен веществ. Во время мышечной деятельности усиливаются импульсы из рецепторов, участвующих в движении (зрительного, слухового и тактильного), одновременно с этим возбуждается двигательная зона коры головного мозга. Под влиянием мышечной активности повышается деятельность желез внутренней секреции, прежде всего надпочечников. Гормоны мозгового слоя надпочечников повышают артериальное давление, одновременно расширяя артерии головного мозга. Гормоны коркового слоя надпочечников повышают сопротивляемость организма и оказывают противовоспалительное действие. Во время мышечной работы улучшаются обменные процессы в тканях и процессы регенерации клеток. Мышечное сокращение служит в качестве своеобразного насоса, выжимающего кровь из вен по направлению к сердцу. Увеличению притока венозной крови к сердцу, кроме того, способствуют усиленные дыхательные движения, возникающие при мышечной деятельности. </a:t>
            </a:r>
          </a:p>
          <a:p>
            <a:endParaRPr lang="ru-RU" dirty="0" smtClean="0"/>
          </a:p>
          <a:p>
            <a:endParaRPr lang="ru-RU"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Другой экстракардиальный фактор воздействия упражнений аэробики на периферическое кровообращение может быть кратко охарактеризован как мобилизация резервных возможностей сосудистой системы - перераспределения крови в виде уменьшения ее депонированной и увеличения циркулирующей массы, расширения капиллярного русла за счет открытия ранее не функционировавших капилляров, ускорение артериального кровотока. Физические упражнения способствуют повышению притока крови к венечным артериям. В миокарде, как и в скелетной мускулатуре, возрастает число функционирующих капилляров, активизируются обменные процессы, увеличиваются поглощение и утилизация кислорода, с чем и связано повышение сократительной функции миокарда. </a:t>
            </a:r>
          </a:p>
          <a:p>
            <a:endParaRPr lang="ru-RU" dirty="0" smtClean="0"/>
          </a:p>
          <a:p>
            <a:r>
              <a:rPr lang="ru-RU" dirty="0" smtClean="0"/>
              <a:t>Большое значение физических упражнений заключается в том, что они повышают устойчивость организма по отношению к действию целого ряда различных неблагоприятных факторов. Например, таких как пониженное атмосферное давление, перегревание, некоторые яды, радиация и др. В специальных опытах на животных было показано, что крысы, которых ежедневно по 1 — 2 часа тренировали плаванием, бегом или висением на тонком шесте, после облучения рентгеновскими лучами выживали в большем проценте случаев. При повторном облучении малыми дозами 15% нетренированных крыс погибало уже после суммарной дозы 600 рентген, а тот же процент тренированных — после дозы 2400 рентген. Физические упражнения повышают стойкость организма мышей после пересадки им раковых опухолей.</a:t>
            </a:r>
          </a:p>
          <a:p>
            <a:r>
              <a:rPr lang="ru-RU" dirty="0" smtClean="0"/>
              <a:t> Физические упражнения способствуют сохранению бодрости и жизнерадостности. Физическая нагрузка обладает сильным </a:t>
            </a:r>
            <a:r>
              <a:rPr lang="ru-RU" dirty="0" err="1" smtClean="0"/>
              <a:t>антистрессовым</a:t>
            </a:r>
            <a:r>
              <a:rPr lang="ru-RU" dirty="0" smtClean="0"/>
              <a:t> действием. От неправильного образа жизни или просто со временем в организме могут накапливаться вредные вещества, так называемые шлаки. Кислая среда, которая образуется в организме во время существенной физической нагрузки окисляет шлаки до безвредных соединений, а затем они с лёгкостью выводятся.</a:t>
            </a:r>
          </a:p>
          <a:p>
            <a:r>
              <a:rPr lang="ru-RU" dirty="0" smtClean="0"/>
              <a:t>Как видите, благотворное влияние физической нагрузки на человеческий организм поистине безгранично! Это и понятно. Ведь человек изначально был рассчитан природой на повышенную двигательную активность. Сниженная активность ведёт ко многим нарушениям и преждевременному увяданию организма!</a:t>
            </a:r>
          </a:p>
          <a:p>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20</a:t>
            </a:fld>
            <a:endParaRPr lang="ru-R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AF836908-D50D-42D6-BDBA-7F23758FFF7C}" type="slidenum">
              <a:rPr lang="ru-RU" smtClean="0"/>
              <a:pPr/>
              <a:t>21</a:t>
            </a:fld>
            <a:endParaRPr lang="ru-R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smtClean="0"/>
              <a:t>. Не так давно специалисты определили, сколько времени нужно отводить на </a:t>
            </a:r>
            <a:r>
              <a:rPr lang="ru-RU" b="1" dirty="0" smtClean="0"/>
              <a:t>физические упражнения</a:t>
            </a:r>
            <a:r>
              <a:rPr lang="ru-RU" dirty="0" smtClean="0"/>
              <a:t> и </a:t>
            </a:r>
            <a:r>
              <a:rPr lang="ru-RU" b="1" dirty="0" smtClean="0"/>
              <a:t>занятия физической культурой</a:t>
            </a:r>
            <a:r>
              <a:rPr lang="ru-RU" dirty="0" smtClean="0"/>
              <a:t>, чтобы достичь защитного эффекта. Эти требования были выработаны в результате многолетней исследовательской работы. Оказывается, времени на физические упражнения нужно не так уж много.</a:t>
            </a:r>
          </a:p>
          <a:p>
            <a:r>
              <a:rPr lang="ru-RU" dirty="0" smtClean="0"/>
              <a:t>Вот три главных принципа, которых необходимо придерживаться, выполняя </a:t>
            </a:r>
            <a:r>
              <a:rPr lang="ru-RU" b="1" dirty="0" smtClean="0"/>
              <a:t>комплекс физических упражнений</a:t>
            </a:r>
            <a:r>
              <a:rPr lang="ru-RU" dirty="0" smtClean="0"/>
              <a:t>:</a:t>
            </a:r>
          </a:p>
          <a:p>
            <a:r>
              <a:rPr lang="ru-RU" dirty="0" smtClean="0"/>
              <a:t>Тренируйтесь через день или хотя бы три раза в неделю. </a:t>
            </a:r>
          </a:p>
          <a:p>
            <a:r>
              <a:rPr lang="ru-RU" dirty="0" smtClean="0"/>
              <a:t>Тренируйтесь непрерывно в течение 20 минут. </a:t>
            </a:r>
          </a:p>
          <a:p>
            <a:r>
              <a:rPr lang="ru-RU" dirty="0" smtClean="0"/>
              <a:t>Тренируйтесь энергично, но следите за своим дыханием. </a:t>
            </a:r>
          </a:p>
          <a:p>
            <a:r>
              <a:rPr lang="ru-RU" dirty="0" smtClean="0"/>
              <a:t>Минздрав определил минимальную норму недельного объема двигательной активности студента – десять часов. Надо помнить, что </a:t>
            </a:r>
            <a:r>
              <a:rPr lang="ru-RU" b="1" dirty="0" smtClean="0"/>
              <a:t>занятия физической культурой</a:t>
            </a:r>
            <a:r>
              <a:rPr lang="ru-RU" dirty="0" smtClean="0"/>
              <a:t> – не разовое мероприятие, не воскресник и не месячник, это целеустремленное, волевое, регулярное физическое самовоспитание на протяжении всей жизни.</a:t>
            </a:r>
          </a:p>
          <a:p>
            <a:r>
              <a:rPr lang="ru-RU" dirty="0" smtClean="0"/>
              <a:t>Существуют три формы самостоятельных занятий физической культурой:</a:t>
            </a:r>
          </a:p>
          <a:p>
            <a:r>
              <a:rPr lang="ru-RU" dirty="0" smtClean="0"/>
              <a:t>Ежедневная утренняя гимнастика. </a:t>
            </a:r>
          </a:p>
          <a:p>
            <a:r>
              <a:rPr lang="ru-RU" dirty="0" smtClean="0"/>
              <a:t>Ежедневная </a:t>
            </a:r>
            <a:r>
              <a:rPr lang="ru-RU" dirty="0" err="1" smtClean="0"/>
              <a:t>физкультпауза</a:t>
            </a:r>
            <a:r>
              <a:rPr lang="ru-RU" dirty="0" smtClean="0"/>
              <a:t>. </a:t>
            </a:r>
          </a:p>
          <a:p>
            <a:r>
              <a:rPr lang="ru-RU" dirty="0" smtClean="0"/>
              <a:t>Самостоятельные занятия физической культурой, физические упражнения и спорт (не реже, чем 2-3 раза в неделю). </a:t>
            </a:r>
          </a:p>
          <a:p>
            <a:r>
              <a:rPr lang="ru-RU" dirty="0" smtClean="0"/>
              <a:t>Каждое самостоятельное тренировочное занятие физической культурой состоит из трех частей; подготовительная часть (разминка) делится на две части – </a:t>
            </a:r>
            <a:r>
              <a:rPr lang="ru-RU" dirty="0" err="1" smtClean="0"/>
              <a:t>общеразогревающую</a:t>
            </a:r>
            <a:r>
              <a:rPr lang="ru-RU" dirty="0" smtClean="0"/>
              <a:t> и специальную. </a:t>
            </a:r>
            <a:r>
              <a:rPr lang="ru-RU" dirty="0" err="1" smtClean="0"/>
              <a:t>Общеразвивающая</a:t>
            </a:r>
            <a:r>
              <a:rPr lang="ru-RU" dirty="0" smtClean="0"/>
              <a:t> часть состоит из ходьбы (2-3 мин.), медленного бега (женщины – 6-8 мин, мужчины -8-12 мин), </a:t>
            </a:r>
            <a:r>
              <a:rPr lang="ru-RU" dirty="0" err="1" smtClean="0"/>
              <a:t>общеразвивающих</a:t>
            </a:r>
            <a:r>
              <a:rPr lang="ru-RU" dirty="0" smtClean="0"/>
              <a:t> гимнастических упражнений на все группы мышц. Выполнять </a:t>
            </a:r>
            <a:r>
              <a:rPr lang="ru-RU" b="1" dirty="0" smtClean="0"/>
              <a:t>физические упражнения</a:t>
            </a:r>
            <a:r>
              <a:rPr lang="ru-RU" dirty="0" smtClean="0"/>
              <a:t> рекомендуется, начиная с мелких групп мышц рук и плечевого пояса, затем переходить на более крупные мышцы туловища и заканчивать, проделывая упражнения для ног. После комплекса физических упражнений силового характера и растягивания следует выполнять упражнения на расслабление. Специальная часть разминки преследует цель подготовить к основной части занятий те или иные мышечные группы и костно-связочный аппарат и обеспечить нервно – координационную и психологическую настройку организма на предстоящее в основной части занятия выполнение упражнений. В специальной части разминки выполняются отдельные элементы основных физических упражнений, имитация, специально-подготовительные упражнения, выполнение основного упражнения по частям и в целом. При этом учитывается темп и ритм предстоящей работы. В основной части комплекса физических упражнений изучается спортивная техника и тактика, осуществляется тренировка, развиваются физические и волевые качества (быстрота, сила, выносливость). В заключительной части выполняются медленный бег (3-8 мин), переходящий в ходьбу (2-6 мин.), и упражнения на расслабление в сочетании с глубоким дыханием, которые обеспечивают постепенное снижение тренировочной нагрузки и приведение организма в сравнительно спокойное состояние.</a:t>
            </a:r>
          </a:p>
          <a:p>
            <a:r>
              <a:rPr lang="ru-RU" dirty="0" smtClean="0"/>
              <a:t>При тренировочных занятиях физической культурой (продолжительность 60 или 90 мин) можно ориентироваться на следующее распределение времени по частям занятий: подготовительная 15-20 (25-30) мин, основная 30-40 (45-55) мин, заключительная 5-10 (5-15) мин. В практике проведения самостоятельных занятий физической культурой наибольшее распространение приобрели занятия спортивными играми, атлетической гимнастикой, оздоровительным бегом, лыжными прогулками. В последнее время у студенток растущей популярностью стали пользоваться </a:t>
            </a:r>
            <a:r>
              <a:rPr lang="ru-RU" b="1" dirty="0" smtClean="0"/>
              <a:t>ритмическая гимнастика</a:t>
            </a:r>
            <a:r>
              <a:rPr lang="ru-RU" dirty="0" smtClean="0"/>
              <a:t> (аэробика) и шейпинг.</a:t>
            </a:r>
          </a:p>
          <a:p>
            <a:r>
              <a:rPr lang="ru-RU" dirty="0" smtClean="0"/>
              <a:t>Спортивные игры: футбол, волейбол, баскетбол, ручной мяч, хоккей, бадминтон, теннис и настольный теннис сказывают разностороннее воздействие на занимающихся, улучшая функциональное состояние, физическую подготовку и координацию движений. </a:t>
            </a:r>
          </a:p>
          <a:p>
            <a:r>
              <a:rPr lang="ru-RU" dirty="0" smtClean="0"/>
              <a:t>Для того чтобы занятия физической культурой оказались более эффективными, необходимо соблюдать следующие правила:</a:t>
            </a:r>
          </a:p>
          <a:p>
            <a:endParaRPr lang="ru-RU" dirty="0" smtClean="0"/>
          </a:p>
          <a:p>
            <a:r>
              <a:rPr lang="ru-RU" dirty="0" smtClean="0"/>
              <a:t>Увеличивать продолжительность и нагрузки на занятиях постепенно. </a:t>
            </a:r>
          </a:p>
          <a:p>
            <a:r>
              <a:rPr lang="ru-RU" dirty="0" smtClean="0"/>
              <a:t>До начала игр проводить разминку, включающую медленный бег (3-5 мин.), </a:t>
            </a:r>
            <a:r>
              <a:rPr lang="ru-RU" dirty="0" err="1" smtClean="0"/>
              <a:t>общеразвивающие</a:t>
            </a:r>
            <a:r>
              <a:rPr lang="ru-RU" dirty="0" smtClean="0"/>
              <a:t> физические упражнения и упражнения для тех групп мышц, которые принимают наибольшую нагрузку в данной игре. </a:t>
            </a:r>
          </a:p>
          <a:p>
            <a:r>
              <a:rPr lang="ru-RU" dirty="0" smtClean="0"/>
              <a:t>Соблюдать все правила, связанные с техникой безопасности, обращая внимание на соответствие обуви, инвентаря, ровность покрытия площадки и др. требования. </a:t>
            </a:r>
          </a:p>
          <a:p>
            <a:r>
              <a:rPr lang="ru-RU" dirty="0" smtClean="0"/>
              <a:t>Атлетическая гимнастика включает физические упражнения с гантелями, гирями, амортизатором, штангой и другими отягощениями. Воздействуя на различные мышечные группы, </a:t>
            </a:r>
            <a:r>
              <a:rPr lang="ru-RU" b="1" dirty="0" smtClean="0"/>
              <a:t>физические упражнения</a:t>
            </a:r>
            <a:r>
              <a:rPr lang="ru-RU" dirty="0" smtClean="0"/>
              <a:t> с отягощениями способствуют гармоническому развитию мускулатуры тела, улучшают осанку. Рекомендуется занятия атлетической гимнастикой проводить во второй половине дня. Вес отягощений выбирается таким образом, чтобы каждое физическое упражнение можно было выполнять 8-10 раз подряд. Для развития абсолютной силы в каком-либо движении вес отягощения увеличивается, а число повторений уменьшается. Для развития силовой выносливости уменьшения жировых отложений применяются отягощения меньшего веса с большим числом повторений (16 и более). Наиболее целесообразно в тренировке вначале выполнять физические упражнения с малыми отягощениями, а в последующих подходах увеличивать вес, уменьшая число повторений. Любые упражнения следует выполнять ритмично без задержки дыхания, делая вдох в момент расслабления мышц. Интервал отдыха между физическими упражнениями обычно составляет 1 - 2 минуты, в зависимости от скорости восстановления дыхания. Любой </a:t>
            </a:r>
            <a:r>
              <a:rPr lang="ru-RU" b="1" dirty="0" smtClean="0"/>
              <a:t>комплекс физических упражнений</a:t>
            </a:r>
            <a:r>
              <a:rPr lang="ru-RU" dirty="0" smtClean="0"/>
              <a:t> составляется таким образом, чтобы участвовали по возможности все мышечные группы. Дополнить физические упражнения с отягощениями целесообразно прыжками со скакалкой, медленным бегом, спортивными играми.</a:t>
            </a:r>
          </a:p>
          <a:p>
            <a:r>
              <a:rPr lang="ru-RU" dirty="0" smtClean="0"/>
              <a:t>Оздоровительный бег является одной из самых лучших и доступных форм занятий физической культурой. Благодаря естественности и простоте движений, возможностям проводить тренировки практически в любых условиях и, выполняя занятия физической культурой, добиваться значительного расширения функциональных возможностей, бег в последние годы стал массовым увлечением во многих странах мира. Чтобы повысить эффективность занятий, необходимо освоить рациональную технику, научиться правильно, дозировать продолжительность и скорость бега. Ошибки в технике бега (нарушения в осанке, неправильная постановка спины и др.) могут вызывать болезненные ощущения отдельных мышечных групп, сухожилий, суставов ног, спины. Чтобы избежать этих явлений, необходимо правильное выполнение беговых движений, а также наличие спортивной обуви с упругой подошвой. Туловище при беге держится прямо или имеет незначительный наклон вперед, плечи опущены и расслаблены, руки без напряжения движутся вперед - назад, нога ставится на грунт мягким, загребающим движением на внешний свод стопы. Если это вызывает трудности, можно осуществлять постановку стопы с пятки с последующим перекатом на носок. Нога должна касаться грунта в 20-25 см впереди проекции центра тяжести. Избегайте "</a:t>
            </a:r>
            <a:r>
              <a:rPr lang="ru-RU" dirty="0" err="1" smtClean="0"/>
              <a:t>натыкания</a:t>
            </a:r>
            <a:r>
              <a:rPr lang="ru-RU" dirty="0" smtClean="0"/>
              <a:t>" на ногу или "ударной" постановки ноги. Беговой шаг должен быть легким, пружинящим, с минимальными вертикальными и боковыми колебаниями.</a:t>
            </a:r>
          </a:p>
          <a:p>
            <a:r>
              <a:rPr lang="ru-RU" dirty="0" smtClean="0"/>
              <a:t>Продолжительность и скорость бега определяется в зависимости от уровня подготовки занимающихся и поставленных задач: улучшения функциональной подготовки или достижения определенных результатов. Опыт показывает, что, тренируясь 3-4 раза в неделю даже с минимальным объемом физических нагрузок можно добиться существенного улучшения функционального состояния </a:t>
            </a:r>
            <a:r>
              <a:rPr lang="ru-RU" dirty="0" err="1" smtClean="0"/>
              <a:t>сердечно-сосудистой</a:t>
            </a:r>
            <a:r>
              <a:rPr lang="ru-RU" dirty="0" smtClean="0"/>
              <a:t> и дыхательной систем. Под влиянием регулярных занятий бегом во всех система организма происходит функциональная перестройка. У лиц, занимающихся оздоровительным бегом, происходит более интенсивная перестройка костей. Активизация деятельности мышц при занятиях оздоровительным бегом приводит к повышению активности всех обменных процессов. Бег – наиболее доступный вид занятий физической культурой, так как не требует специально оборудованных залов, и заниматься бегом может человек практически любого возраста. Однако следует знать и о требованиях методики – бегом следует заниматься сознательно и активно, т.е. понимать общую цель и задачи занятий, анализировать и контролировать свои действия: </a:t>
            </a:r>
          </a:p>
          <a:p>
            <a:r>
              <a:rPr lang="ru-RU" dirty="0" smtClean="0"/>
              <a:t>бегом следует заниматься систематически, т.е. соблюдать последовательность, регулярность занятий, оптимально чередовать физические нагрузки и отдых; </a:t>
            </a:r>
          </a:p>
          <a:p>
            <a:r>
              <a:rPr lang="ru-RU" dirty="0" smtClean="0"/>
              <a:t>необходимо правильно дозировать физические нагрузки с учетом возраста, пола, состояния здоровья, физической подготовленности, индивидуальных особенностей; </a:t>
            </a:r>
          </a:p>
          <a:p>
            <a:r>
              <a:rPr lang="ru-RU" dirty="0" smtClean="0"/>
              <a:t>нужно заниматься непрерывно и длительно, т. е. строить занятия как круглогодичный и многолетний процесс, сохраняя направленность на оздоровительный эффект; </a:t>
            </a:r>
          </a:p>
          <a:p>
            <a:r>
              <a:rPr lang="ru-RU" dirty="0" smtClean="0"/>
              <a:t>сочетать с бегом другие </a:t>
            </a:r>
            <a:r>
              <a:rPr lang="ru-RU" b="1" dirty="0" smtClean="0"/>
              <a:t>физические упражнения</a:t>
            </a:r>
            <a:r>
              <a:rPr lang="ru-RU" dirty="0" smtClean="0"/>
              <a:t>; </a:t>
            </a:r>
          </a:p>
          <a:p>
            <a:r>
              <a:rPr lang="ru-RU" dirty="0" smtClean="0"/>
              <a:t>оптимально использовать естественные факторы природы – солнце, воздух, воду; </a:t>
            </a:r>
          </a:p>
          <a:p>
            <a:r>
              <a:rPr lang="ru-RU" dirty="0" smtClean="0"/>
              <a:t>соблюдать при этом правила личной гигиены. </a:t>
            </a:r>
          </a:p>
          <a:p>
            <a:r>
              <a:rPr lang="ru-RU" dirty="0" smtClean="0"/>
              <a:t>Рассмотрим дозировку физических нагрузок. Критериями дозировки физической нагрузки при занятиях оздоровительным бегом являются: продолжительность бега, скорость, дистанция бега. Занятия оздоровительным бегом желательно проводить в парке, в сквере, лесу, на стадионе, набережной или тихой улице. Не рекомендуется бегать по дорогам и городским улицам с интенсивным движением транспорта, где в воздухе содержится большое количество вредных выхлопных газов. Приступая к занятиям, для контроля над дистанцией весь маршрут нужно разбить на отрезки по 50-100 м. Сделать это просто при помощи шагов. В первое время новичкам удобно проводить занятия на беговой дорожке стадиона, где легко осуществлять контроль над дистанцией. Все физические нагрузки вызывают учащение пульса. Между интенсивностью физических упражнений и величиной пульса имеется прямая зависимость – чем интенсивнее нагрузка, тем чаще пульс. Поэтому для контроля над интенсивностью физической нагрузки следует научиться самостоятельно, определять пульс. Лучше всего определять пульс в области сонной артерии. Пульс измеряется сразу после окончания бега, ходьбы или гимнастического упражнения (желательно это сделать не позднее, чем через 2-3 сек.). Показатель пульса за 10 сек. умножается на 6. Например, если сразу после окончания бега пульс за 10 сек. составлял 22, значит ЧСС равна 132 в минуту. С первых занятий оздоровительным бегом надо последовательно и терпеливо учиться правильно, дышать. Овладеть техникой правильного дыхания должен каждый человек. В покое и, особенно во время бега при неправильном дыхании затрудняется кровообращение, т. к. в полной мере не включается в работу "дыхательный насос", снижается уровень насыщения крови кислородом, нарушается обмен веществ. Правильно дышать – это, значит, дышать свободно, глубоко, включая в работу все дыхательные мышцы, вдох и выдох делать через нос. Особое значение для человека имеет дыхание через нос. Человек всегда должен стараться дышать через нос. С помощью носового дыхания можно контролировать величину физической нагрузки. Если во время оздоровительного бега дышать через нос невозможно и приходится дышать через рот, значит, нагрузка на организм является выше предельно-допустимой. В этом случае необходимо снизить скорость бега. Если после снижения скорости бега дышать через нос все же трудно, то следует перейти на ходьбу. У некоторых людей дыхание через нос вызывает значительные затруднения, особенно во время физической нагрузки. В этом случае во время бега можно дышать через нос и полуоткрытый рот одновременно. Всем, кто занимается оздоровительным бегом, нужно обязательно знать и соблюдать правила личной гигиены. Соблюдение правил личной гигиены способствует повышению эффективности занятий. Личная гигиена включает в себя - гигиену одежды и обуви, рациональный режим дня, уход за полостью рта и телом, отказ от вредных привычек.</a:t>
            </a:r>
          </a:p>
          <a:p>
            <a:r>
              <a:rPr lang="ru-RU" dirty="0" smtClean="0"/>
              <a:t>Способ достижения гармонии человека один – необходимо систематически выполнять </a:t>
            </a:r>
            <a:r>
              <a:rPr lang="ru-RU" b="1" dirty="0" smtClean="0"/>
              <a:t>физические упражнения</a:t>
            </a:r>
            <a:r>
              <a:rPr lang="ru-RU" dirty="0" smtClean="0"/>
              <a:t>. Кроме того, экспериментально доказано, что регулярные </a:t>
            </a:r>
            <a:r>
              <a:rPr lang="ru-RU" b="1" dirty="0" smtClean="0"/>
              <a:t>занятия физической культурой</a:t>
            </a:r>
            <a:r>
              <a:rPr lang="ru-RU" dirty="0" smtClean="0"/>
              <a:t>, которые рационально входят в режим труда и отдыха, способствуют не только укреплению здоровья, но и существенно повышают эффективность производственной деятельности. Однако не все двигательные действия, выполняемые в быту и процессе работы, являются физическими упражнениями. Ими могут быть только движения, специально подбираемые для воздействия на различные органы и системы, развития физических качеств, коррекции дефектов телосложения. Несомненно, </a:t>
            </a:r>
            <a:r>
              <a:rPr lang="ru-RU" b="1" dirty="0" smtClean="0"/>
              <a:t>физические упражнения</a:t>
            </a:r>
            <a:r>
              <a:rPr lang="ru-RU" dirty="0" smtClean="0"/>
              <a:t> окажут положительное воздействие, если при занятиях будут соблюдаться определенные правила. Необходимо следить за состоянием здоровья – это нужно для того, чтобы не причинить себе вреда при выполнении упражнений. Если имеются нарушения со стороны </a:t>
            </a:r>
            <a:r>
              <a:rPr lang="ru-RU" dirty="0" err="1" smtClean="0"/>
              <a:t>сердечно-сосудистой</a:t>
            </a:r>
            <a:r>
              <a:rPr lang="ru-RU" dirty="0" smtClean="0"/>
              <a:t> системы, </a:t>
            </a:r>
            <a:r>
              <a:rPr lang="ru-RU" dirty="0" err="1" smtClean="0"/>
              <a:t>комлекс</a:t>
            </a:r>
            <a:r>
              <a:rPr lang="ru-RU" dirty="0" smtClean="0"/>
              <a:t> физических упражнений, требующий существенного напряжения, могут привести к ухудшению деятельности сердца.</a:t>
            </a:r>
          </a:p>
          <a:p>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22</a:t>
            </a:fld>
            <a:endParaRPr lang="ru-R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32500" lnSpcReduction="20000"/>
          </a:bodyPr>
          <a:lstStyle/>
          <a:p>
            <a:r>
              <a:rPr lang="ru-RU" u="sng" dirty="0" smtClean="0"/>
              <a:t>Постепенность увеличения закаливающих процедур</a:t>
            </a:r>
            <a:r>
              <a:rPr lang="ru-RU" dirty="0" smtClean="0"/>
              <a:t>. Первоначальные закаливающие процедуры должны по своей силе и по длительности вызывать минимальные изменения в организме. Только по мере привыкания к определённому виду раздражителя их можно постепенно усиливать. Целесообразнее начинать закаливающие процедуры в летнее время, когда температура воздуха более высокая, чем в другие сезоны и колебания температуры бывают менее резкими. </a:t>
            </a:r>
          </a:p>
          <a:p>
            <a:r>
              <a:rPr lang="ru-RU" u="sng" dirty="0" smtClean="0"/>
              <a:t>Систематичность</a:t>
            </a:r>
            <a:r>
              <a:rPr lang="ru-RU" dirty="0" smtClean="0"/>
              <a:t>. Нельзя прерывать начатые закаливающие процедуры без серьёзных оснований, так как в этом случае исчезают те способности организма, которые были приобретены в процессе закаливания. </a:t>
            </a:r>
          </a:p>
          <a:p>
            <a:r>
              <a:rPr lang="ru-RU" u="sng" dirty="0" smtClean="0"/>
              <a:t>Последовательность</a:t>
            </a:r>
            <a:r>
              <a:rPr lang="ru-RU" dirty="0" smtClean="0"/>
              <a:t>. Первоначально рекомендуются воздушные ванны, затем, по мере привыкания, следует переход к водным процедурам и солнечным ваннам. К обливанию можно переходить после того, как дети привыкнут к обтиранию, а купание в водоёмах допускается я после привыкания к обливанию и т.д. </a:t>
            </a:r>
          </a:p>
          <a:p>
            <a:r>
              <a:rPr lang="ru-RU" u="sng" dirty="0" smtClean="0"/>
              <a:t>Комплексность</a:t>
            </a:r>
            <a:r>
              <a:rPr lang="ru-RU" dirty="0" smtClean="0"/>
              <a:t>. Специальные закаливающие процедуры лишь тогда дают нужные результаты, когда они сочетаются с другими мероприятиями в повседневной жизни ребёнка, направленными на укрепление здоровья (это прогулки, утренняя гимнастика, проветривание помещений, физкультурные занятия и т.д.) и если они проводятся комплексно. Так, например, воздушные ванны хорошо сочетаются с активными физическими упражнениями, а солнечные ванны можно соединить с водными процедурами и т.д. </a:t>
            </a:r>
          </a:p>
          <a:p>
            <a:r>
              <a:rPr lang="ru-RU" u="sng" dirty="0" smtClean="0"/>
              <a:t>Учёт индивидуальных особенностей ребёнка</a:t>
            </a:r>
            <a:r>
              <a:rPr lang="ru-RU" dirty="0" smtClean="0"/>
              <a:t>. Этот принцип говорит о том, что прежде, чем начинать закаливание, необходимо тщательно изучить физическое и психическое развитие каждого ребёнка, собрать данные от специалистов и родителей. Только после этого составляется характеристика ребёнка, дети делятся на 3 группы. </a:t>
            </a:r>
          </a:p>
          <a:p>
            <a:r>
              <a:rPr lang="ru-RU" u="sng" dirty="0" smtClean="0"/>
              <a:t>I группа</a:t>
            </a:r>
            <a:r>
              <a:rPr lang="ru-RU" dirty="0" smtClean="0"/>
              <a:t> – дети здоровые, ранее закаливаемые. </a:t>
            </a:r>
          </a:p>
          <a:p>
            <a:r>
              <a:rPr lang="ru-RU" u="sng" dirty="0" smtClean="0"/>
              <a:t>II группа</a:t>
            </a:r>
            <a:r>
              <a:rPr lang="ru-RU" dirty="0" smtClean="0"/>
              <a:t> – дети здоровые, впервые приступающие к закаливающим процедурам или дети, имеющие функциональные отклонения в состоянии здоровья. </a:t>
            </a:r>
          </a:p>
          <a:p>
            <a:r>
              <a:rPr lang="ru-RU" u="sng" dirty="0" smtClean="0"/>
              <a:t>III группа</a:t>
            </a:r>
            <a:r>
              <a:rPr lang="ru-RU" dirty="0" smtClean="0"/>
              <a:t> – дети с хроническими заболеваниями или дети, вернувшиеся в дошкольное учреждение после длительного заболевания. </a:t>
            </a:r>
          </a:p>
          <a:p>
            <a:r>
              <a:rPr lang="ru-RU" dirty="0" smtClean="0"/>
              <a:t>Для каждой группы детей подбираются соответствующий комплекс закаливающих процедур. По мере закаливания дети переходят из одной группы в другую. </a:t>
            </a:r>
          </a:p>
          <a:p>
            <a:r>
              <a:rPr lang="ru-RU" dirty="0" smtClean="0"/>
              <a:t>Проведение закаливающих процедур при положительном настрое ребёнка. Результаты закаливания во многом зависят от того, как ребёнок относится к этим процедурам. Важно, чтобы закаливающие процедуры вызывали положительные эмоции у детей. </a:t>
            </a:r>
          </a:p>
          <a:p>
            <a:pPr marL="0" marR="0" indent="0" algn="l" defTabSz="914400" rtl="0" eaLnBrk="1" fontAlgn="auto" latinLnBrk="0" hangingPunct="1">
              <a:lnSpc>
                <a:spcPct val="100000"/>
              </a:lnSpc>
              <a:spcBef>
                <a:spcPts val="0"/>
              </a:spcBef>
              <a:spcAft>
                <a:spcPts val="0"/>
              </a:spcAft>
              <a:buClrTx/>
              <a:buSzTx/>
              <a:buFontTx/>
              <a:buNone/>
              <a:tabLst/>
              <a:defRPr/>
            </a:pPr>
            <a:endParaRPr lang="ru-RU" b="0" i="1"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ru-RU" b="0" i="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ru-RU" b="0" i="1" dirty="0" smtClean="0"/>
              <a:t>Систематическое использование закаливающих процедур во все времена года без перерывов.</a:t>
            </a:r>
            <a:r>
              <a:rPr lang="ru-RU" b="0" dirty="0" smtClean="0"/>
              <a:t> Перерывы в закаливании ведут к ослаблению адаптационных механизмов, формирующихся под влиянием закаливающих процедур. Даже у взрослых через 3 - 4 недели после прекращения закаливающих процедур резко ослабляется выработанная устойчивость к воздействию холода. У детей на первом году жизни исчезновение эффекта адаптации происходит в еще более короткие сроки - через 5 - 7 дней. По мере изменения условий, связанных с временем года, процедуры надо варьировать, не отменяя их полностью. Например, летний душ зимой можно заменить обливанием ног. Обеспечить систематическое проведение закаливающих процедур в течение круглого года можно лишь в том случае, если они прочно войдут в распорядок дня ребенка и будут сочетаться с обычными мероприятиями, проводимыми в различное время суток (умывание, прогулка, сон, игра, гигиеническая ванна и т.д.). </a:t>
            </a:r>
          </a:p>
          <a:p>
            <a:pPr marL="0" marR="0" indent="0" algn="l" defTabSz="914400" rtl="0" eaLnBrk="1" fontAlgn="auto" latinLnBrk="0" hangingPunct="1">
              <a:lnSpc>
                <a:spcPct val="100000"/>
              </a:lnSpc>
              <a:spcBef>
                <a:spcPts val="0"/>
              </a:spcBef>
              <a:spcAft>
                <a:spcPts val="0"/>
              </a:spcAft>
              <a:buClrTx/>
              <a:buSzTx/>
              <a:buFontTx/>
              <a:buNone/>
              <a:tabLst/>
              <a:defRPr/>
            </a:pPr>
            <a:r>
              <a:rPr lang="ru-RU" b="0" i="1" dirty="0" smtClean="0"/>
              <a:t>Постепенное увеличение силы раздражающего воздействия. </a:t>
            </a:r>
            <a:r>
              <a:rPr lang="ru-RU" b="0" dirty="0" smtClean="0"/>
              <a:t>Закаливание основано на свойстве организма постепенно приспосабливаться к необычным условиям. Устойчивость к воздействию пониженных температур должна воспитываться последовательно, но непрерывно. Переход от более слабых по воздействию закаливающих процедур к более сильным (за счет понижения температуры воздуха, воды и увеличения продолжительности процедуры) необходимо осуществлять постепенно. Особенно это важно для детей раннего возраста и ослабленных детей (недоношенных, страдающих гипотрофией, рахитом, </a:t>
            </a:r>
            <a:r>
              <a:rPr lang="ru-RU" b="0" dirty="0" err="1" smtClean="0"/>
              <a:t>эксудативным</a:t>
            </a:r>
            <a:r>
              <a:rPr lang="ru-RU" b="0" dirty="0" smtClean="0"/>
              <a:t> диатезом или другими аллергическими заболеваниями). </a:t>
            </a:r>
          </a:p>
          <a:p>
            <a:pPr marL="0" marR="0" indent="0" algn="l" defTabSz="914400" rtl="0" eaLnBrk="1" fontAlgn="auto" latinLnBrk="0" hangingPunct="1">
              <a:lnSpc>
                <a:spcPct val="100000"/>
              </a:lnSpc>
              <a:spcBef>
                <a:spcPts val="0"/>
              </a:spcBef>
              <a:spcAft>
                <a:spcPts val="0"/>
              </a:spcAft>
              <a:buClrTx/>
              <a:buSzTx/>
              <a:buFontTx/>
              <a:buNone/>
              <a:tabLst/>
              <a:defRPr/>
            </a:pPr>
            <a:r>
              <a:rPr lang="ru-RU" b="0" i="1" dirty="0" smtClean="0"/>
              <a:t>Учет возрастных и индивидуальных особенностей ребенка</a:t>
            </a:r>
            <a:r>
              <a:rPr lang="ru-RU" b="0" dirty="0" smtClean="0"/>
              <a:t>. При любых закаливающих мероприятиях необходимо учитывать возраст и состояние здоровья ребенка и индивидуальные особенности его организма. С возрастом нагрузки нужно постепенно увеличивать. Чем слабее ребенок, тем осторожнее надо подходить к проведению закаливающих процедур, но закаливать его надо обязательно! Если ребенок все же заболеет, необходимо посоветоваться с врачом, можно ли продолжать хотя бы некоторые процедуры с уменьшенной силой воздействия; если этого сделать нельзя, придется по выздоровлении начать все сначала. </a:t>
            </a:r>
          </a:p>
          <a:p>
            <a:pPr marL="0" marR="0" indent="0" algn="l" defTabSz="914400" rtl="0" eaLnBrk="1" fontAlgn="auto" latinLnBrk="0" hangingPunct="1">
              <a:lnSpc>
                <a:spcPct val="100000"/>
              </a:lnSpc>
              <a:spcBef>
                <a:spcPts val="0"/>
              </a:spcBef>
              <a:spcAft>
                <a:spcPts val="0"/>
              </a:spcAft>
              <a:buClrTx/>
              <a:buSzTx/>
              <a:buFontTx/>
              <a:buNone/>
              <a:tabLst/>
              <a:defRPr/>
            </a:pPr>
            <a:r>
              <a:rPr lang="ru-RU" b="0" i="1" dirty="0" smtClean="0"/>
              <a:t>Проведение закаливающих процедур на фоне положительной настроенности ребенка</a:t>
            </a:r>
            <a:r>
              <a:rPr lang="ru-RU" b="0" dirty="0" smtClean="0"/>
              <a:t>. Любое закаливающее мероприятие следует проводить, предварительно создав ребенку хорошее настроение. Нельзя допускать плача, появления чувства беспокойства или страха перед закаливающими процедурами. Если ко времени выполнения процедуры ребенок чем - то расстроен, плачет, лучше перенести процедуру на другое время или совсем отменить: положительного эффекта от этой процедуры получить уже не удастся. </a:t>
            </a:r>
          </a:p>
          <a:p>
            <a:pPr marL="0" marR="0" indent="0" algn="l" defTabSz="914400" rtl="0" eaLnBrk="1" fontAlgn="auto" latinLnBrk="0" hangingPunct="1">
              <a:lnSpc>
                <a:spcPct val="100000"/>
              </a:lnSpc>
              <a:spcBef>
                <a:spcPts val="0"/>
              </a:spcBef>
              <a:spcAft>
                <a:spcPts val="0"/>
              </a:spcAft>
              <a:buClrTx/>
              <a:buSzTx/>
              <a:buFontTx/>
              <a:buNone/>
              <a:tabLst/>
              <a:defRPr/>
            </a:pPr>
            <a:r>
              <a:rPr lang="ru-RU" b="0" i="1" dirty="0" smtClean="0"/>
              <a:t>Соблюдение температурного режима кожных покровов</a:t>
            </a:r>
            <a:r>
              <a:rPr lang="ru-RU" b="0" dirty="0" smtClean="0"/>
              <a:t>. Во время закаливания обязательно проверяйте состояние кожи ребенка: проводить процедуру можно лишь в том случае, если нос и конечности у него теплые. Если ребенок охлажден и у него уже имеется сужение сосудов, выработать положительную реакцию на закаливание не удастся, можно получить лишь обратный эффект. Вредно и перегревание: оно повышает влажность кожи, что изменяет ее теплопроводность, в результате чего даже умеренное воздействие прохладной воды или воздуха могут привести к значительному переохлаждению организма ребенка. За выполнением основных принципов закаливания нужно следить очень тщательно. В случае появления малейших признаков неблагоприятного воздействия закаливающих процедур - вялости или возбуждения, нарушения аппетита и сна - немедленно прекратите закаливание и обратитесь к врачу. </a:t>
            </a:r>
          </a:p>
          <a:p>
            <a:endParaRPr lang="ru-RU" dirty="0" smtClean="0"/>
          </a:p>
          <a:p>
            <a:endParaRPr lang="ru-RU" dirty="0" smtClean="0"/>
          </a:p>
          <a:p>
            <a:r>
              <a:rPr lang="ru-RU" dirty="0" smtClean="0"/>
              <a:t>«В холодной воде -  исцеление, предупреждение заболеваний, она укрепляет тело и сохраняет бодрость духа».</a:t>
            </a:r>
            <a:br>
              <a:rPr lang="ru-RU" dirty="0" smtClean="0"/>
            </a:br>
            <a:r>
              <a:rPr lang="ru-RU" dirty="0" smtClean="0"/>
              <a:t/>
            </a:r>
            <a:br>
              <a:rPr lang="ru-RU" dirty="0" smtClean="0"/>
            </a:br>
            <a:r>
              <a:rPr lang="ru-RU" dirty="0" smtClean="0"/>
              <a:t>А. </a:t>
            </a:r>
            <a:r>
              <a:rPr lang="ru-RU" dirty="0" err="1" smtClean="0"/>
              <a:t>Цельс</a:t>
            </a:r>
            <a:r>
              <a:rPr lang="ru-RU" dirty="0" smtClean="0"/>
              <a:t/>
            </a:r>
            <a:br>
              <a:rPr lang="ru-RU" dirty="0" smtClean="0"/>
            </a:br>
            <a:r>
              <a:rPr lang="ru-RU" dirty="0" smtClean="0"/>
              <a:t/>
            </a:r>
            <a:br>
              <a:rPr lang="ru-RU" dirty="0" smtClean="0"/>
            </a:br>
            <a:r>
              <a:rPr lang="ru-RU" dirty="0" smtClean="0"/>
              <a:t>Мы никогда не найдем путь в страну Здоровья, если не будем закалять свой организм. Закаливание -  пре­красное и доступное средство профилактики заболева­ний и укрепления здоровья. В основе его тренировка </a:t>
            </a:r>
            <a:r>
              <a:rPr lang="ru-RU" dirty="0" err="1" smtClean="0"/>
              <a:t>термоадаптационных</a:t>
            </a:r>
            <a:r>
              <a:rPr lang="ru-RU" dirty="0" smtClean="0"/>
              <a:t> механизмов. «Сильный, но не за­каленный человек подобен крепости с толстыми высоки­ми стенами, в которой забыли поставить ворота»,— гласит народная мудрость. Не случайно известные исто­рические личности использовали различные виды зака­ливания: Лев Толстой с ранней весны и до первого снега ходил босиком; академик И. П. Павлов в 86 лет купался в Неве до поздней осени и носил зимой легкую одежду; Илья Репин, будучи стариком, спал зимой на открытой веранде; с ледяной водой и зимней стужей дружили А. В. Суворов и  Н.Т. Чернышевский; в проруби купался И.А. Крылов, а А.С. Пушкин принимая ванны со льдом...</a:t>
            </a:r>
            <a:br>
              <a:rPr lang="ru-RU" dirty="0" smtClean="0"/>
            </a:br>
            <a:r>
              <a:rPr lang="ru-RU" dirty="0" smtClean="0"/>
              <a:t/>
            </a:r>
            <a:br>
              <a:rPr lang="ru-RU" dirty="0" smtClean="0"/>
            </a:br>
            <a:r>
              <a:rPr lang="ru-RU" dirty="0" smtClean="0"/>
              <a:t>Высокая эффективность воздействия воды на организм объясняется тем, что ее теплоемкость в 28 раз выше, чем теплоемкость воздуха. Так, воздух при температуре 13° С воспринимается как прохладный, в то же время вода той же температуры кажется холодной. При одной и той температуре воздуха и воды организм теряет в воде почти в 30 раз больше тепла. Именно по этой причине вода рассматривается как весьма сильное закаливающее природное средство. </a:t>
            </a:r>
            <a:br>
              <a:rPr lang="ru-RU" dirty="0" smtClean="0"/>
            </a:br>
            <a:r>
              <a:rPr lang="ru-RU" dirty="0" smtClean="0"/>
              <a:t/>
            </a:r>
            <a:br>
              <a:rPr lang="ru-RU" dirty="0" smtClean="0"/>
            </a:br>
            <a:r>
              <a:rPr lang="ru-RU" dirty="0" smtClean="0"/>
              <a:t>У водных процедур есть еще одна особенность. Они, как правило, оказывают на человека и механическое воздействие. Более сильное действие по сравнению с воздухом вода оказывает и за счет растворенных в ней минеральных солей, газов и жидкостей. Кстати, с целью усиления раздражающего действия воды иногда к ней прибавляют 2-3 столовые ложки поваренной соли либо 3-4 ложки столового уксуса. </a:t>
            </a:r>
            <a:br>
              <a:rPr lang="ru-RU" dirty="0" smtClean="0"/>
            </a:br>
            <a:r>
              <a:rPr lang="ru-RU" dirty="0" smtClean="0"/>
              <a:t/>
            </a:r>
            <a:br>
              <a:rPr lang="ru-RU" dirty="0" smtClean="0"/>
            </a:br>
            <a:r>
              <a:rPr lang="ru-RU" dirty="0" smtClean="0"/>
              <a:t>Основное же преимущество воды как средства закаливания заключается в температурном факторе. Водные процедуры по своей температуре подразделяют на горячие - выше 40 °С, теплые – 36 - 40 °С, безразличные – 34 - 35 °С, прохладные – 20 - 33 °С и холодные - ниже 20 °С. Деление такого рода учитывается при проведении закаливания. Умело варьируя температурой воды, можно легко соблюдать точность дозировки сеансов закаливания. </a:t>
            </a:r>
            <a:br>
              <a:rPr lang="ru-RU" dirty="0" smtClean="0"/>
            </a:br>
            <a:r>
              <a:rPr lang="ru-RU" dirty="0" smtClean="0"/>
              <a:t/>
            </a:r>
            <a:br>
              <a:rPr lang="ru-RU" dirty="0" smtClean="0"/>
            </a:br>
            <a:r>
              <a:rPr lang="ru-RU" dirty="0" smtClean="0"/>
              <a:t>Каждый, в зависимости от состояния, степени закаленности, других условий может к тому же выбрать подходящий для себя способ процедур. Воздействие некоторых из них не слишком велико (например, обтирания мокрым полотенцем). Сила же воздействия других, скажем, душа, купания, - достаточно велика. </a:t>
            </a:r>
            <a:br>
              <a:rPr lang="ru-RU" dirty="0" smtClean="0"/>
            </a:br>
            <a:r>
              <a:rPr lang="ru-RU" dirty="0" smtClean="0"/>
              <a:t/>
            </a:r>
            <a:br>
              <a:rPr lang="ru-RU" dirty="0" smtClean="0"/>
            </a:br>
            <a:r>
              <a:rPr lang="ru-RU" dirty="0" smtClean="0"/>
              <a:t>Закаливание водой начинают с мягких процедур - обтирания, обливания, затем переходят к более энергичным - душ, купание и т. д. </a:t>
            </a:r>
            <a:br>
              <a:rPr lang="ru-RU" dirty="0" smtClean="0"/>
            </a:br>
            <a:r>
              <a:rPr lang="ru-RU" dirty="0" smtClean="0"/>
              <a:t/>
            </a:r>
            <a:br>
              <a:rPr lang="ru-RU" dirty="0" smtClean="0"/>
            </a:br>
            <a:r>
              <a:rPr lang="ru-RU" dirty="0" smtClean="0"/>
              <a:t>Систематическое применение водных процедур - надежное профилактическое средство против случайных охлаждений тела. Не зря бытует поговорка: Кто с водой холодной дружит, тот насморка не боится. Водные процедуры, многогранно воздействуя на организм, улучшают терморегуляцию, обмен веществ, работу </a:t>
            </a:r>
            <a:r>
              <a:rPr lang="ru-RU" dirty="0" err="1" smtClean="0"/>
              <a:t>сердечно-сосудистой</a:t>
            </a:r>
            <a:r>
              <a:rPr lang="ru-RU" dirty="0" smtClean="0"/>
              <a:t> и дыхательной системы.</a:t>
            </a:r>
            <a:br>
              <a:rPr lang="ru-RU" dirty="0" smtClean="0"/>
            </a:br>
            <a:endParaRPr lang="ru-RU" b="1" dirty="0" smtClean="0"/>
          </a:p>
          <a:p>
            <a:endParaRPr lang="ru-RU" b="1" dirty="0" smtClean="0"/>
          </a:p>
          <a:p>
            <a:r>
              <a:rPr lang="ru-RU" b="1" dirty="0" smtClean="0"/>
              <a:t>Закаливание</a:t>
            </a:r>
            <a:r>
              <a:rPr lang="ru-RU" dirty="0" smtClean="0"/>
              <a:t> — это система специальной тренировки терморегуляторных процессов организма, включающая в себя процедуры, действие которых направлено на повышение устойчивости организма к переохлаждению или перегреванию. При действии этих факторов внешней среды в организме возникает сложный физиологический комплекс ответных реакций, в котором участвуют не отдельные органы, а определённым образом организованные и соподчинённые между собой функциональные системы, направленные на поддержание температуры тела на постоянном уровне.</a:t>
            </a:r>
          </a:p>
          <a:p>
            <a:r>
              <a:rPr lang="ru-RU" dirty="0" smtClean="0"/>
              <a:t>Закаливание — испытанное средство укрепления </a:t>
            </a:r>
            <a:r>
              <a:rPr lang="ru-RU" dirty="0" smtClean="0">
                <a:hlinkClick r:id="rId3" action="ppaction://hlinkfile" tooltip="Здоровье"/>
              </a:rPr>
              <a:t>здоровья</a:t>
            </a:r>
            <a:r>
              <a:rPr lang="ru-RU" dirty="0" smtClean="0"/>
              <a:t>. В основе закаливающих процедур лежит многократное воздействие тепла, охлаждения и солнечных лучей. При этом у человека постепенно вырабатывается </a:t>
            </a:r>
            <a:r>
              <a:rPr lang="ru-RU" dirty="0" smtClean="0">
                <a:hlinkClick r:id="rId4" action="ppaction://hlinkfile" tooltip="Адаптация"/>
              </a:rPr>
              <a:t>адаптация</a:t>
            </a:r>
            <a:r>
              <a:rPr lang="ru-RU" dirty="0" smtClean="0"/>
              <a:t> к внешней среде. В процессе закаливания совершенствуется работа организма: улучшаются физико-химическое состояние клеток, деятельность всех органов и их систем. В результате закаливания увеличивается </a:t>
            </a:r>
            <a:r>
              <a:rPr lang="ru-RU" dirty="0" smtClean="0">
                <a:hlinkClick r:id="rId5" action="ppaction://hlinkfile" tooltip="Работоспособность"/>
              </a:rPr>
              <a:t>работоспособность</a:t>
            </a:r>
            <a:r>
              <a:rPr lang="ru-RU" dirty="0" smtClean="0"/>
              <a:t>, снижается заболеваемость, особенно </a:t>
            </a:r>
            <a:r>
              <a:rPr lang="ru-RU" dirty="0" smtClean="0">
                <a:hlinkClick r:id="rId6" action="ppaction://hlinkfile" tooltip="Простуда"/>
              </a:rPr>
              <a:t>простудного</a:t>
            </a:r>
            <a:r>
              <a:rPr lang="ru-RU" dirty="0" smtClean="0"/>
              <a:t> характера, улучшается самочувствие.</a:t>
            </a:r>
          </a:p>
          <a:p>
            <a:r>
              <a:rPr lang="ru-RU" dirty="0" smtClean="0"/>
              <a:t>В связи с этим широко, в качестве закаливающих процедур, используется пребывание и занятие спортом на свежем воздухе, а также водные процедуры (обтирание, обливание, </a:t>
            </a:r>
            <a:r>
              <a:rPr lang="ru-RU" dirty="0" smtClean="0">
                <a:hlinkClick r:id="rId7" action="ppaction://hlinkfile" tooltip="Купание"/>
              </a:rPr>
              <a:t>купание</a:t>
            </a:r>
            <a:r>
              <a:rPr lang="ru-RU" dirty="0" smtClean="0"/>
              <a:t>, контрастный </a:t>
            </a:r>
            <a:r>
              <a:rPr lang="ru-RU" dirty="0" smtClean="0">
                <a:hlinkClick r:id="rId8" action="ppaction://hlinkfile" tooltip="Душ"/>
              </a:rPr>
              <a:t>душ</a:t>
            </a:r>
            <a:r>
              <a:rPr lang="ru-RU" dirty="0" smtClean="0"/>
              <a:t>). При этом важна постепенность и систематичность в снижении температуры воды или воздуха, а не резкий её переход.</a:t>
            </a:r>
          </a:p>
          <a:p>
            <a:r>
              <a:rPr lang="ru-RU" dirty="0" smtClean="0"/>
              <a:t>Наиболее сильная закаливающая процедура — </a:t>
            </a:r>
            <a:r>
              <a:rPr lang="ru-RU" dirty="0" err="1" smtClean="0">
                <a:hlinkClick r:id="rId9" action="ppaction://hlinkfile" tooltip="Моржевание"/>
              </a:rPr>
              <a:t>моржевание</a:t>
            </a:r>
            <a:r>
              <a:rPr lang="ru-RU" dirty="0" smtClean="0"/>
              <a:t> (плавание в ледяной воде) — имеет ряд противопоказаний, особенно противопоказано: детям, подросткам и людям, постоянно страдающим заболеваниями верхних дыхательных путей.</a:t>
            </a:r>
          </a:p>
          <a:p>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23</a:t>
            </a:fld>
            <a:endParaRPr lang="ru-R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40000" lnSpcReduction="20000"/>
          </a:bodyPr>
          <a:lstStyle/>
          <a:p>
            <a:r>
              <a:rPr lang="ru-RU" dirty="0" smtClean="0"/>
              <a:t>Различаются определенные стадии в реакциях кожи на охлаждение. </a:t>
            </a:r>
            <a:br>
              <a:rPr lang="ru-RU" dirty="0" smtClean="0"/>
            </a:br>
            <a:r>
              <a:rPr lang="ru-RU" dirty="0" smtClean="0"/>
              <a:t/>
            </a:r>
            <a:br>
              <a:rPr lang="ru-RU" dirty="0" smtClean="0"/>
            </a:br>
            <a:r>
              <a:rPr lang="ru-RU" dirty="0" smtClean="0"/>
              <a:t>Первая стадия - побледнение. При действии холода кожные артерии и капилляры сужаются, количество протекающей через них крови уменьшается. Кожа бледнеет, температура ее падает. Разница температуры кожи и окружающего воздуха уменьшается. Это, в свою очередь, сокращает </a:t>
            </a:r>
            <a:r>
              <a:rPr lang="ru-RU" dirty="0" err="1" smtClean="0"/>
              <a:t>теплопотери</a:t>
            </a:r>
            <a:r>
              <a:rPr lang="ru-RU" dirty="0" smtClean="0"/>
              <a:t> за счет физической теплоотдачи. Мышцы волосяных мешочков при охлаждении сокращаются, кожа съеживается, и образуется так называемая гусиная кожа. </a:t>
            </a:r>
            <a:br>
              <a:rPr lang="ru-RU" dirty="0" smtClean="0"/>
            </a:br>
            <a:r>
              <a:rPr lang="ru-RU" dirty="0" smtClean="0"/>
              <a:t/>
            </a:r>
            <a:br>
              <a:rPr lang="ru-RU" dirty="0" smtClean="0"/>
            </a:br>
            <a:r>
              <a:rPr lang="ru-RU" dirty="0" smtClean="0"/>
              <a:t>Затем охлаждение сопровождается расширением кожных сосудов, покраснением кожи, которая становится теплой (вторая стадия). При умеренных охлаждениях лицо, руки и другие открытые части тела могут пребывать в таком состоянии длительное время. Человек при этом не ощущает действия холода. </a:t>
            </a:r>
            <a:br>
              <a:rPr lang="ru-RU" dirty="0" smtClean="0"/>
            </a:br>
            <a:r>
              <a:rPr lang="ru-RU" dirty="0" smtClean="0"/>
              <a:t/>
            </a:r>
            <a:br>
              <a:rPr lang="ru-RU" dirty="0" smtClean="0"/>
            </a:br>
            <a:r>
              <a:rPr lang="ru-RU" dirty="0" smtClean="0"/>
              <a:t>Дальнейшее воздействие холода вызывает появление вторичного озноба (третья стадия). Симптомы его следующие: кожа снова бледнеет, приобретает синюшный оттенок, сосуды расширены, наполнены кровью, их способность сокращаться ослаблена, синеют губы. Выработка тепла за счет химической терморегуляции в этом состоянии оказывается недостаточной. При вторичном ознобе может произойти переохлаждение организма и развиться простудное заболевание. </a:t>
            </a:r>
            <a:br>
              <a:rPr lang="ru-RU" dirty="0" smtClean="0"/>
            </a:br>
            <a:r>
              <a:rPr lang="ru-RU" dirty="0" smtClean="0"/>
              <a:t/>
            </a:r>
            <a:br>
              <a:rPr lang="ru-RU" dirty="0" smtClean="0"/>
            </a:br>
            <a:r>
              <a:rPr lang="ru-RU" dirty="0" smtClean="0"/>
              <a:t>Следует учесть, что у незакаленных и ослабленных болезнями взрослых и детей вторая стадия может не проявляться, а сразу наступит третья - переохлаждение со всеми вытекающими последствиями. </a:t>
            </a:r>
            <a:br>
              <a:rPr lang="ru-RU" dirty="0" smtClean="0"/>
            </a:br>
            <a:r>
              <a:rPr lang="ru-RU" dirty="0" smtClean="0"/>
              <a:t/>
            </a:r>
            <a:br>
              <a:rPr lang="ru-RU" dirty="0" smtClean="0"/>
            </a:br>
            <a:r>
              <a:rPr lang="ru-RU" dirty="0" smtClean="0"/>
              <a:t>Охлаждение любого участка поверхности тела влечет за собой изменение просветов кровеносных сосудов не только непосредственно на охлаждаемом участке кожи, но и на остальной поверхности тела, вызывая при этом многообразие изменений во всем организме. Чем менее тренирован охлаждаемый участок к действию холода, тем сильнее проявляется общая сосудистая реакция. </a:t>
            </a:r>
            <a:br>
              <a:rPr lang="ru-RU" dirty="0" smtClean="0"/>
            </a:br>
            <a:r>
              <a:rPr lang="ru-RU" dirty="0" smtClean="0"/>
              <a:t/>
            </a:r>
            <a:br>
              <a:rPr lang="ru-RU" dirty="0" smtClean="0"/>
            </a:br>
            <a:r>
              <a:rPr lang="ru-RU" dirty="0" smtClean="0"/>
              <a:t>Показателен такой пример. При погружении ступней ног в холодную воду у незакаленных людей происходит прилив крови к слизистым оболочкам носа и верхних дыхательных путей. Это повышает их температуру, увеличивает количество выделяемой слизи и создает благоприятные условия для развития микробов, попадающих на слизистые оболочки. Быстрое увеличение числа микробов и одновременное ослабление сопротивляемости организма ведут к возникновению воспалительных процессов, простудных заболеваний - катару верхних дыхательных путей, ангине, воспалению легких. А вот при охлаждении руки реакция со стороны сосудов слизистой оболочки носа почти отсутствует. Объясняется это тем, что руки, как правило, подвергаются значительно большим термическим воздействиям. Следовательно, они в большей мере закалены, чем стопы, которые почти всегда защищены обувью. </a:t>
            </a:r>
            <a:br>
              <a:rPr lang="ru-RU" dirty="0" smtClean="0"/>
            </a:br>
            <a:r>
              <a:rPr lang="ru-RU" dirty="0" smtClean="0"/>
              <a:t/>
            </a:r>
            <a:br>
              <a:rPr lang="ru-RU" dirty="0" smtClean="0"/>
            </a:br>
            <a:r>
              <a:rPr lang="ru-RU" dirty="0" smtClean="0"/>
              <a:t>Если каждый день систематически повторять охлаждение ног холодной водой, то эти явления со стороны слизистых оболочек постепенно исчезают, а через 2 мес. затухают совсем или остаются слабовыраженными. </a:t>
            </a:r>
            <a:br>
              <a:rPr lang="ru-RU" dirty="0" smtClean="0"/>
            </a:br>
            <a:r>
              <a:rPr lang="ru-RU" dirty="0" smtClean="0"/>
              <a:t/>
            </a:r>
            <a:br>
              <a:rPr lang="ru-RU" dirty="0" smtClean="0"/>
            </a:br>
            <a:r>
              <a:rPr lang="ru-RU" dirty="0" err="1" smtClean="0"/>
              <a:t>Теплорегуляторный</a:t>
            </a:r>
            <a:r>
              <a:rPr lang="ru-RU" dirty="0" smtClean="0"/>
              <a:t> аппарат действует значительно лучше на участках тела, которые постоянно подвергаются действию метеорологических факторов (лицо, руки), и хуже на постоянно закрываемых одеждой (грудь, спина). </a:t>
            </a:r>
            <a:br>
              <a:rPr lang="ru-RU" dirty="0" smtClean="0"/>
            </a:br>
            <a:r>
              <a:rPr lang="ru-RU" dirty="0" smtClean="0"/>
              <a:t/>
            </a:r>
            <a:br>
              <a:rPr lang="ru-RU" dirty="0" smtClean="0"/>
            </a:br>
            <a:r>
              <a:rPr lang="ru-RU" dirty="0" smtClean="0"/>
              <a:t>В качестве показателя устойчивости человека к понижению температуры внешней среды при исследованиях используется так называемая </a:t>
            </a:r>
            <a:r>
              <a:rPr lang="ru-RU" dirty="0" err="1" smtClean="0"/>
              <a:t>холодовая</a:t>
            </a:r>
            <a:r>
              <a:rPr lang="ru-RU" dirty="0" smtClean="0"/>
              <a:t> проба. При этом учитывается скорость восстановления температуры участка кожи до исходной величины после дозированного охлаждения на 10 ° С. Доказано: чем меньше время восстановления температуры, тем выраженное закаленность. </a:t>
            </a:r>
            <a:br>
              <a:rPr lang="ru-RU" dirty="0" smtClean="0"/>
            </a:br>
            <a:r>
              <a:rPr lang="ru-RU" dirty="0" smtClean="0"/>
              <a:t/>
            </a:r>
            <a:br>
              <a:rPr lang="ru-RU" dirty="0" smtClean="0"/>
            </a:br>
            <a:r>
              <a:rPr lang="ru-RU" dirty="0" smtClean="0"/>
              <a:t>Известный ленинградский физиолог В. В. </a:t>
            </a:r>
            <a:r>
              <a:rPr lang="ru-RU" dirty="0" err="1" smtClean="0"/>
              <a:t>Койранский</a:t>
            </a:r>
            <a:r>
              <a:rPr lang="ru-RU" dirty="0" smtClean="0"/>
              <a:t> постоянно указывал на особенности действия слабых охлаждений на организм. По его данным, чтобы вызвать ощущение холода, слабые охлаждения должны воздействовать на значительную часть поверхности тела и действовать продолжительное время. Слабые </a:t>
            </a:r>
            <a:r>
              <a:rPr lang="ru-RU" dirty="0" err="1" smtClean="0"/>
              <a:t>холодовые</a:t>
            </a:r>
            <a:r>
              <a:rPr lang="ru-RU" dirty="0" smtClean="0"/>
              <a:t> раздражения не имеют такой силы, чтобы вызвать такое возбуждение рецепторного аппарата (чувствительных к охлаждению нервных окончаний), которое необходимо для включения </a:t>
            </a:r>
            <a:r>
              <a:rPr lang="ru-RU" dirty="0" err="1" smtClean="0"/>
              <a:t>терморегуляционных</a:t>
            </a:r>
            <a:r>
              <a:rPr lang="ru-RU" dirty="0" smtClean="0"/>
              <a:t> центров. Типичным примером такой ситуации является лежание человека на траве или песке весной (он не ощущает </a:t>
            </a:r>
            <a:r>
              <a:rPr lang="ru-RU" dirty="0" err="1" smtClean="0"/>
              <a:t>холодового</a:t>
            </a:r>
            <a:r>
              <a:rPr lang="ru-RU" dirty="0" smtClean="0"/>
              <a:t> воздействия, хотя зачастую за легкомыслие расплачивается воспалением легких, почек, ишиасом и т. д.). </a:t>
            </a:r>
            <a:br>
              <a:rPr lang="ru-RU" dirty="0" smtClean="0"/>
            </a:br>
            <a:r>
              <a:rPr lang="ru-RU" dirty="0" smtClean="0"/>
              <a:t/>
            </a:r>
            <a:br>
              <a:rPr lang="ru-RU" dirty="0" smtClean="0"/>
            </a:br>
            <a:r>
              <a:rPr lang="ru-RU" dirty="0" smtClean="0"/>
              <a:t>Учёные отмечают, что по мере повторения одних и тех же закаливающих воздействий круг вовлекаемых в ответную реакцию органов и систем сокращается, реакции становятся как бы более целесообразными, более экономичными, то есть на воздействие отвечают только те органы которые способствуют скорейшему восстановлению нормального состояния организма. Сокращается и время между первичным спазмом сосудов и их расширением. Если человек встречается с более холодной водой, чем та, которая использовалась для закаливания, то возможности его реакции окажутся недостаточными для сохранения нормальной деятельности организма и человек может заболеть. </a:t>
            </a:r>
            <a:r>
              <a:rPr lang="ru-RU" sz="1200" kern="1200" dirty="0" smtClean="0">
                <a:solidFill>
                  <a:schemeClr val="tx1"/>
                </a:solidFill>
                <a:latin typeface="+mn-lt"/>
                <a:ea typeface="+mn-ea"/>
                <a:cs typeface="+mn-cs"/>
              </a:rPr>
              <a:t>Подчеркнем, что суще­ствуют правила закаливания:</a:t>
            </a:r>
            <a:endParaRPr lang="ru-RU" dirty="0" smtClean="0"/>
          </a:p>
          <a:p>
            <a:r>
              <a:rPr lang="ru-RU" sz="1200" kern="1200" dirty="0" smtClean="0">
                <a:solidFill>
                  <a:schemeClr val="tx1"/>
                </a:solidFill>
                <a:latin typeface="+mn-lt"/>
                <a:ea typeface="+mn-ea"/>
                <a:cs typeface="+mn-cs"/>
              </a:rPr>
              <a:t>- закаливание надо начинать только при желании закаливать­ся, при желании ежедневно затрачивать 10—15 мин на закалива­ющие процедуры, укрепляющие здоровье. Если не верить в пользу закаливающих процедур, то, как показывает опыт, выработка нуж­ной реакции будет затруднена и может нанести вред здоровью (нужна потребность в закаливании);</a:t>
            </a:r>
            <a:endParaRPr lang="ru-RU" dirty="0" smtClean="0"/>
          </a:p>
          <a:p>
            <a:r>
              <a:rPr lang="ru-RU" sz="1200" kern="1200" dirty="0" smtClean="0">
                <a:solidFill>
                  <a:schemeClr val="tx1"/>
                </a:solidFill>
                <a:latin typeface="+mn-lt"/>
                <a:ea typeface="+mn-ea"/>
                <a:cs typeface="+mn-cs"/>
              </a:rPr>
              <a:t>-  закаливаться следует, постепенно увеличивая длительность процедуры;</a:t>
            </a:r>
            <a:endParaRPr lang="ru-RU" dirty="0" smtClean="0"/>
          </a:p>
          <a:p>
            <a:r>
              <a:rPr lang="ru-RU" sz="1200" kern="1200" dirty="0" smtClean="0">
                <a:solidFill>
                  <a:schemeClr val="tx1"/>
                </a:solidFill>
                <a:latin typeface="+mn-lt"/>
                <a:ea typeface="+mn-ea"/>
                <a:cs typeface="+mn-cs"/>
              </a:rPr>
              <a:t>-  закаливаться нужно систематически, ежедневно, вырабаты­вая условный рефлекс на закаливающую процедуру, на время и ме­сто ее проведения. Если процедура прерывается хотя бы на 3 — 5 дней — рефлекс исчезает. Закаливание нельзя прекращать даже тогда, когда человек заболевает, нужно лишь разумно уменьшить дозу и время процедуры;</a:t>
            </a:r>
            <a:endParaRPr lang="ru-RU" dirty="0" smtClean="0"/>
          </a:p>
          <a:p>
            <a:r>
              <a:rPr lang="ru-RU" sz="1200" kern="1200" dirty="0" smtClean="0">
                <a:solidFill>
                  <a:schemeClr val="tx1"/>
                </a:solidFill>
                <a:latin typeface="+mn-lt"/>
                <a:ea typeface="+mn-ea"/>
                <a:cs typeface="+mn-cs"/>
              </a:rPr>
              <a:t>-  закаливание следует проводить с учетом индивидуальных особенностей человека и состояния его здоровья, в связи с чем приступать к закаливающим процедурам нужно, получив реко­мендации врача;</a:t>
            </a:r>
            <a:endParaRPr lang="ru-RU" dirty="0" smtClean="0"/>
          </a:p>
          <a:p>
            <a:r>
              <a:rPr lang="ru-RU" sz="1200" kern="1200" dirty="0" smtClean="0">
                <a:solidFill>
                  <a:schemeClr val="tx1"/>
                </a:solidFill>
                <a:latin typeface="+mn-lt"/>
                <a:ea typeface="+mn-ea"/>
                <a:cs typeface="+mn-cs"/>
              </a:rPr>
              <a:t>- использовать разнообразные закаливающие средства, чтобы «научить» организм легко переносить перепады температуры воз­духа или воды в пасмурную или солнечную погоду и т.д.</a:t>
            </a:r>
            <a:endParaRPr lang="ru-RU" dirty="0" smtClean="0"/>
          </a:p>
          <a:p>
            <a:r>
              <a:rPr lang="ru-RU" b="1" dirty="0" smtClean="0"/>
              <a:t>Закаливание</a:t>
            </a:r>
            <a:r>
              <a:rPr lang="ru-RU" dirty="0" smtClean="0"/>
              <a:t> — это система специальной тренировки терморегуляторных процессов организма, включающая в себя процедуры, действие которых направлено на повышение устойчивости организма к переохлаждению или перегреванию. При действии этих факторов внешней среды в организме возникает сложный физиологический комплекс ответных реакций, в котором участвуют не отдельные органы, а определённым образом организованные и соподчинённые между собой функциональные системы, направленные на поддержание температуры тела на постоянном уровне.</a:t>
            </a:r>
          </a:p>
          <a:p>
            <a:r>
              <a:rPr lang="ru-RU" dirty="0" smtClean="0"/>
              <a:t>Закаливание — испытанное средство укрепления </a:t>
            </a:r>
            <a:r>
              <a:rPr lang="ru-RU" dirty="0" smtClean="0">
                <a:hlinkClick r:id="rId3" action="ppaction://hlinkfile" tooltip="Здоровье"/>
              </a:rPr>
              <a:t>здоровья</a:t>
            </a:r>
            <a:r>
              <a:rPr lang="ru-RU" dirty="0" smtClean="0"/>
              <a:t>. В основе закаливающих процедур лежит многократное воздействие тепла, охлаждения и солнечных лучей. При этом у человека постепенно вырабатывается </a:t>
            </a:r>
            <a:r>
              <a:rPr lang="ru-RU" dirty="0" smtClean="0">
                <a:hlinkClick r:id="rId4" action="ppaction://hlinkfile" tooltip="Адаптация"/>
              </a:rPr>
              <a:t>адаптация</a:t>
            </a:r>
            <a:r>
              <a:rPr lang="ru-RU" dirty="0" smtClean="0"/>
              <a:t> к внешней среде. В процессе закаливания совершенствуется работа организма: улучшаются физико-химическое состояние клеток, деятельность всех органов и их систем. В результате закаливания увеличивается </a:t>
            </a:r>
            <a:r>
              <a:rPr lang="ru-RU" dirty="0" smtClean="0">
                <a:hlinkClick r:id="rId5" action="ppaction://hlinkfile" tooltip="Работоспособность"/>
              </a:rPr>
              <a:t>работоспособность</a:t>
            </a:r>
            <a:r>
              <a:rPr lang="ru-RU" dirty="0" smtClean="0"/>
              <a:t>, снижается заболеваемость, особенно </a:t>
            </a:r>
            <a:r>
              <a:rPr lang="ru-RU" dirty="0" smtClean="0">
                <a:hlinkClick r:id="rId6" action="ppaction://hlinkfile" tooltip="Простуда"/>
              </a:rPr>
              <a:t>простудного</a:t>
            </a:r>
            <a:r>
              <a:rPr lang="ru-RU" dirty="0" smtClean="0"/>
              <a:t> характера, улучшается самочувствие.</a:t>
            </a:r>
          </a:p>
          <a:p>
            <a:r>
              <a:rPr lang="ru-RU" dirty="0" smtClean="0"/>
              <a:t>В связи с этим широко, в качестве закаливающих процедур, используется пребывание и занятие спортом на свежем воздухе, а также водные процедуры (обтирание, обливание, </a:t>
            </a:r>
            <a:r>
              <a:rPr lang="ru-RU" dirty="0" smtClean="0">
                <a:hlinkClick r:id="rId7" action="ppaction://hlinkfile" tooltip="Купание"/>
              </a:rPr>
              <a:t>купание</a:t>
            </a:r>
            <a:r>
              <a:rPr lang="ru-RU" dirty="0" smtClean="0"/>
              <a:t>, контрастный </a:t>
            </a:r>
            <a:r>
              <a:rPr lang="ru-RU" dirty="0" smtClean="0">
                <a:hlinkClick r:id="rId8" action="ppaction://hlinkfile" tooltip="Душ"/>
              </a:rPr>
              <a:t>душ</a:t>
            </a:r>
            <a:r>
              <a:rPr lang="ru-RU" dirty="0" smtClean="0"/>
              <a:t>). При этом важна постепенность и систематичность в снижении температуры воды или воздуха, а не резкий её переход.</a:t>
            </a:r>
          </a:p>
          <a:p>
            <a:r>
              <a:rPr lang="ru-RU" dirty="0" smtClean="0"/>
              <a:t>Наиболее сильная закаливающая процедура — </a:t>
            </a:r>
            <a:r>
              <a:rPr lang="ru-RU" dirty="0" err="1" smtClean="0">
                <a:hlinkClick r:id="rId9" action="ppaction://hlinkfile" tooltip="Моржевание"/>
              </a:rPr>
              <a:t>моржевание</a:t>
            </a:r>
            <a:r>
              <a:rPr lang="ru-RU" dirty="0" smtClean="0"/>
              <a:t> (плавание в ледяной воде) — имеет ряд противопоказаний, особенно противопоказано: детям, подросткам и людям, постоянно страдающим заболеваниями верхних дыхательных путей.</a:t>
            </a:r>
          </a:p>
          <a:p>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24</a:t>
            </a:fld>
            <a:endParaRPr lang="ru-R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85000" lnSpcReduction="10000"/>
          </a:bodyPr>
          <a:lstStyle/>
          <a:p>
            <a:r>
              <a:rPr lang="ru-RU" b="1" dirty="0" smtClean="0"/>
              <a:t>Дозированные воздушные ванны</a:t>
            </a:r>
            <a:r>
              <a:rPr lang="ru-RU" dirty="0" smtClean="0"/>
              <a:t> могут явиться действенным </a:t>
            </a:r>
            <a:r>
              <a:rPr lang="ru-RU" dirty="0" smtClean="0">
                <a:hlinkClick r:id="rId3" action="ppaction://hlinkfile" tooltip="Методы закаливания организма"/>
              </a:rPr>
              <a:t>методом для закаливания организма</a:t>
            </a:r>
            <a:r>
              <a:rPr lang="ru-RU" dirty="0" smtClean="0"/>
              <a:t>, они повышают сопротивляемость организма инфекциям, оказывают влияние на гемодинамику и дыхание, повышают приспособляемость организма к изменению температуры внешней среды.</a:t>
            </a:r>
          </a:p>
          <a:p>
            <a:r>
              <a:rPr lang="ru-RU" dirty="0" smtClean="0"/>
              <a:t>На практике воздушные ванны, назначаемые в теплое время года, подразделяются на теплые, отпускаемые при температуре воздуха от 20 до 30º, </a:t>
            </a:r>
            <a:r>
              <a:rPr lang="ru-RU" i="1" dirty="0" smtClean="0"/>
              <a:t>прохладные</a:t>
            </a:r>
            <a:r>
              <a:rPr lang="ru-RU" dirty="0" smtClean="0"/>
              <a:t> — при температуре 15–20º и</a:t>
            </a:r>
            <a:r>
              <a:rPr lang="ru-RU" i="1" dirty="0" smtClean="0"/>
              <a:t> холодные ванны</a:t>
            </a:r>
            <a:r>
              <a:rPr lang="ru-RU" dirty="0" smtClean="0"/>
              <a:t>, отпускаемые при температуре воздуха ниже 15º.</a:t>
            </a:r>
          </a:p>
          <a:p>
            <a:r>
              <a:rPr lang="ru-RU" dirty="0" smtClean="0"/>
              <a:t/>
            </a:r>
            <a:br>
              <a:rPr lang="ru-RU" dirty="0" smtClean="0"/>
            </a:br>
            <a:r>
              <a:rPr lang="ru-RU" dirty="0" smtClean="0"/>
              <a:t/>
            </a:r>
            <a:br>
              <a:rPr lang="ru-RU" dirty="0" smtClean="0"/>
            </a:br>
            <a:endParaRPr lang="ru-RU" dirty="0" smtClean="0"/>
          </a:p>
          <a:p>
            <a:r>
              <a:rPr lang="ru-RU" b="1" dirty="0" smtClean="0"/>
              <a:t>Воздушные ванны в теплый период года</a:t>
            </a:r>
            <a:r>
              <a:rPr lang="ru-RU" dirty="0" smtClean="0"/>
              <a:t> проводятся или на особо приспособленных площадках под навесом, или в тени деревьев. Воздушные ванны следует начинать при температуре воздуха не ниже 20º, не сразу после еды, лучше в первую половину дня. Можно при приеме воздушной ванны допустить постепенное обнажение тела, т. е. сначала обнажают только нижние конечности, затем верхние. Продолжительность ванны: в начале курса 5–10 минут, затем продолжительность ванны ежедневно увеличивают на 5–10–15 минут и доводят до 1–2 часов. После воздушной ванны проводят водную процедуру. Детям до 1 года воздушные ванны следует применять при температуре воздуха не ниже 22º. Начинают с 3–5 минут и после 3 ванн продолжительность воздушной ванны увеличивают на 2–3–5 минут и доводят до 30 минут.</a:t>
            </a:r>
          </a:p>
          <a:p>
            <a:r>
              <a:rPr lang="ru-RU" dirty="0" smtClean="0"/>
              <a:t>Воздушные ванны показаны больным с начальными нарушениями </a:t>
            </a:r>
            <a:r>
              <a:rPr lang="ru-RU" dirty="0" err="1" smtClean="0"/>
              <a:t>сердечно-сосудистой</a:t>
            </a:r>
            <a:r>
              <a:rPr lang="ru-RU" dirty="0" smtClean="0"/>
              <a:t> системы, органов дыхания, при некоторых заболеваниях крови и функциональных расстройствах нервной системы. Противопоказаны при резко выраженном истощении, туберкулезе в тяжелой форме, наклонности к кровохарканьям и при значительной сердечной слабости.</a:t>
            </a:r>
          </a:p>
          <a:p>
            <a:r>
              <a:rPr lang="ru-RU" dirty="0" smtClean="0"/>
              <a:t>Воздухолечение проводится и зимой на верандах при открытых окнах. В последнем случае больные лежат на топчанах в спальных мешках.</a:t>
            </a:r>
          </a:p>
          <a:p>
            <a:r>
              <a:rPr lang="ru-RU" dirty="0" smtClean="0"/>
              <a:t>Таким образом, как дозированные </a:t>
            </a:r>
            <a:r>
              <a:rPr lang="ru-RU" b="1" dirty="0" smtClean="0"/>
              <a:t>воздушные ванны</a:t>
            </a:r>
            <a:r>
              <a:rPr lang="ru-RU" dirty="0" smtClean="0"/>
              <a:t>, так и </a:t>
            </a:r>
            <a:r>
              <a:rPr lang="ru-RU" b="1" dirty="0" smtClean="0"/>
              <a:t>лечение воздухом</a:t>
            </a:r>
            <a:r>
              <a:rPr lang="ru-RU" dirty="0" smtClean="0"/>
              <a:t> должны быть отнесены к лечебным мероприятиям, связанным с </a:t>
            </a:r>
            <a:r>
              <a:rPr lang="ru-RU" dirty="0" err="1" smtClean="0"/>
              <a:t>воздухотерапией</a:t>
            </a:r>
            <a:r>
              <a:rPr lang="ru-RU" dirty="0" smtClean="0"/>
              <a:t>. Воздухолечение является действенным </a:t>
            </a:r>
            <a:r>
              <a:rPr lang="ru-RU" dirty="0" smtClean="0">
                <a:hlinkClick r:id="rId4" action="ppaction://hlinkfile" tooltip="Способы закаливания организма"/>
              </a:rPr>
              <a:t>способом закаливания организма</a:t>
            </a:r>
            <a:r>
              <a:rPr lang="ru-RU" dirty="0" smtClean="0"/>
              <a:t>. Почитайте о </a:t>
            </a:r>
            <a:r>
              <a:rPr lang="ru-RU" dirty="0" smtClean="0">
                <a:hlinkClick r:id="rId5" action="ppaction://hlinkfile" tooltip="Способы принятия солнечных ванн"/>
              </a:rPr>
              <a:t>способах принятия солнечных ванн</a:t>
            </a:r>
            <a:r>
              <a:rPr lang="ru-RU" dirty="0" smtClean="0"/>
              <a:t>.</a:t>
            </a:r>
          </a:p>
          <a:p>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25</a:t>
            </a:fld>
            <a:endParaRPr lang="ru-R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AF836908-D50D-42D6-BDBA-7F23758FFF7C}" type="slidenum">
              <a:rPr lang="ru-RU" smtClean="0"/>
              <a:pPr/>
              <a:t>26</a:t>
            </a:fld>
            <a:endParaRPr lang="ru-R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47500" lnSpcReduction="20000"/>
          </a:bodyPr>
          <a:lstStyle/>
          <a:p>
            <a:endParaRPr lang="ru-RU" dirty="0" smtClean="0"/>
          </a:p>
          <a:p>
            <a:r>
              <a:rPr lang="ru-RU" dirty="0" smtClean="0"/>
              <a:t>«В холодной воде -  исцеление, предупреждение заболеваний, она укрепляет тело и сохраняет бодрость духа».</a:t>
            </a:r>
            <a:br>
              <a:rPr lang="ru-RU" dirty="0" smtClean="0"/>
            </a:br>
            <a:r>
              <a:rPr lang="ru-RU" dirty="0" smtClean="0"/>
              <a:t/>
            </a:r>
            <a:br>
              <a:rPr lang="ru-RU" dirty="0" smtClean="0"/>
            </a:br>
            <a:r>
              <a:rPr lang="ru-RU" dirty="0" smtClean="0"/>
              <a:t>А. </a:t>
            </a:r>
            <a:r>
              <a:rPr lang="ru-RU" dirty="0" err="1" smtClean="0"/>
              <a:t>Цельс</a:t>
            </a:r>
            <a:r>
              <a:rPr lang="ru-RU" dirty="0" smtClean="0"/>
              <a:t/>
            </a:r>
            <a:br>
              <a:rPr lang="ru-RU" dirty="0" smtClean="0"/>
            </a:br>
            <a:r>
              <a:rPr lang="ru-RU" dirty="0" smtClean="0"/>
              <a:t/>
            </a:r>
            <a:br>
              <a:rPr lang="ru-RU" dirty="0" smtClean="0"/>
            </a:br>
            <a:r>
              <a:rPr lang="ru-RU" dirty="0" smtClean="0"/>
              <a:t>Мы никогда не найдем путь в страну Здоровья, если не будем закалять свой организм. Закаливание -  пре­красное и доступное средство профилактики заболева­ний и укрепления здоровья. В основе его тренировка </a:t>
            </a:r>
            <a:r>
              <a:rPr lang="ru-RU" dirty="0" err="1" smtClean="0"/>
              <a:t>термоадаптационных</a:t>
            </a:r>
            <a:r>
              <a:rPr lang="ru-RU" dirty="0" smtClean="0"/>
              <a:t> механизмов. «Сильный, но не за­каленный человек подобен крепости с толстыми высоки­ми стенами, в которой забыли поставить ворота»,— гласит народная мудрость. Не случайно известные исто­рические личности использовали различные виды зака­ливания: Лев Толстой с ранней весны и до первого снега ходил босиком; академик И. П. Павлов в 86 лет купался в Неве до поздней осени и носил зимой легкую одежду; Илья Репин, будучи стариком, спал зимой на открытой веранде; с ледяной водой и зимней стужей дружили А. В. Суворов и  Н.Т. Чернышевский; в проруби купался И.А. Крылов, а А.С. Пушкин принимая ванны со льдом...</a:t>
            </a:r>
            <a:br>
              <a:rPr lang="ru-RU" dirty="0" smtClean="0"/>
            </a:br>
            <a:r>
              <a:rPr lang="ru-RU" dirty="0" smtClean="0"/>
              <a:t/>
            </a:r>
            <a:br>
              <a:rPr lang="ru-RU" dirty="0" smtClean="0"/>
            </a:br>
            <a:r>
              <a:rPr lang="ru-RU" dirty="0" smtClean="0"/>
              <a:t>Высокая эффективность воздействия воды на организм объясняется тем, что ее теплоемкость в 28 раз выше, чем теплоемкость воздуха. Так, воздух при температуре 13° С воспринимается как прохладный, в то же время вода той же температуры кажется холодной. При одной и той температуре воздуха и воды организм теряет в воде почти в 30 раз больше тепла. Именно по этой причине вода рассматривается как весьма сильное закаливающее природное средство. </a:t>
            </a:r>
            <a:br>
              <a:rPr lang="ru-RU" dirty="0" smtClean="0"/>
            </a:br>
            <a:r>
              <a:rPr lang="ru-RU" dirty="0" smtClean="0"/>
              <a:t/>
            </a:r>
            <a:br>
              <a:rPr lang="ru-RU" dirty="0" smtClean="0"/>
            </a:br>
            <a:r>
              <a:rPr lang="ru-RU" dirty="0" smtClean="0"/>
              <a:t>У водных процедур есть еще одна особенность. Они, как правило, оказывают на человека и механическое воздействие. Более сильное действие по сравнению с воздухом вода оказывает и за счет растворенных в ней минеральных солей, газов и жидкостей. Кстати, с целью усиления раздражающего действия воды иногда к ней прибавляют 2-3 столовые ложки поваренной соли либо 3-4 ложки столового уксуса. </a:t>
            </a:r>
            <a:br>
              <a:rPr lang="ru-RU" dirty="0" smtClean="0"/>
            </a:br>
            <a:r>
              <a:rPr lang="ru-RU" dirty="0" smtClean="0"/>
              <a:t/>
            </a:r>
            <a:br>
              <a:rPr lang="ru-RU" dirty="0" smtClean="0"/>
            </a:br>
            <a:r>
              <a:rPr lang="ru-RU" dirty="0" smtClean="0"/>
              <a:t>Основное же преимущество воды как средства закаливания заключается в температурном факторе. Водные процедуры по своей температуре подразделяют на горячие - выше 40 °С, теплые – 36 - 40 °С, безразличные – 34 - 35 °С, прохладные – 20 - 33 °С и холодные - ниже 20 °С. Деление такого рода учитывается при проведении закаливания. Умело варьируя температурой воды, можно легко соблюдать точность дозировки сеансов закаливания. </a:t>
            </a:r>
            <a:br>
              <a:rPr lang="ru-RU" dirty="0" smtClean="0"/>
            </a:br>
            <a:r>
              <a:rPr lang="ru-RU" dirty="0" smtClean="0"/>
              <a:t/>
            </a:r>
            <a:br>
              <a:rPr lang="ru-RU" dirty="0" smtClean="0"/>
            </a:br>
            <a:r>
              <a:rPr lang="ru-RU" dirty="0" smtClean="0"/>
              <a:t>Каждый, в зависимости от состояния, степени закаленности, других условий может к тому же выбрать подходящий для себя способ процедур. Воздействие некоторых из них не слишком велико (например, обтирания мокрым полотенцем). Сила же воздействия других, скажем, душа, купания, - достаточно велика. </a:t>
            </a:r>
            <a:br>
              <a:rPr lang="ru-RU" dirty="0" smtClean="0"/>
            </a:br>
            <a:r>
              <a:rPr lang="ru-RU" dirty="0" smtClean="0"/>
              <a:t/>
            </a:r>
            <a:br>
              <a:rPr lang="ru-RU" dirty="0" smtClean="0"/>
            </a:br>
            <a:r>
              <a:rPr lang="ru-RU" dirty="0" smtClean="0"/>
              <a:t>Закаливание водой начинают с мягких процедур - обтирания, обливания, затем переходят к более энергичным - душ, купание и т. д. </a:t>
            </a:r>
            <a:br>
              <a:rPr lang="ru-RU" dirty="0" smtClean="0"/>
            </a:br>
            <a:r>
              <a:rPr lang="ru-RU" dirty="0" smtClean="0"/>
              <a:t/>
            </a:r>
            <a:br>
              <a:rPr lang="ru-RU" dirty="0" smtClean="0"/>
            </a:br>
            <a:r>
              <a:rPr lang="ru-RU" dirty="0" smtClean="0"/>
              <a:t>Систематическое применение водных процедур - надежное профилактическое средство против случайных охлаждений тела. Не зря бытует поговорка: Кто с водой холодной дружит, тот насморка не боится. Водные процедуры, многогранно воздействуя на организм, улучшают терморегуляцию, обмен веществ, работу </a:t>
            </a:r>
            <a:r>
              <a:rPr lang="ru-RU" dirty="0" err="1" smtClean="0"/>
              <a:t>сердечно-сосудистой</a:t>
            </a:r>
            <a:r>
              <a:rPr lang="ru-RU" dirty="0" smtClean="0"/>
              <a:t> и дыхательной системы.</a:t>
            </a:r>
            <a:br>
              <a:rPr lang="ru-RU" dirty="0" smtClean="0"/>
            </a:br>
            <a:endParaRPr lang="ru-RU" b="1" dirty="0" smtClean="0"/>
          </a:p>
          <a:p>
            <a:endParaRPr lang="ru-RU" b="1" dirty="0" smtClean="0"/>
          </a:p>
          <a:p>
            <a:r>
              <a:rPr lang="ru-RU" b="1" dirty="0" smtClean="0"/>
              <a:t>Закаливание</a:t>
            </a:r>
            <a:r>
              <a:rPr lang="ru-RU" dirty="0" smtClean="0"/>
              <a:t> — это система специальной тренировки терморегуляторных процессов организма, включающая в себя процедуры, действие которых направлено на повышение устойчивости организма к переохлаждению или перегреванию. При действии этих факторов внешней среды в организме возникает сложный физиологический комплекс ответных реакций, в котором участвуют не отдельные органы, а определённым образом организованные и соподчинённые между собой функциональные системы, направленные на поддержание температуры тела на постоянном уровне.</a:t>
            </a:r>
          </a:p>
          <a:p>
            <a:r>
              <a:rPr lang="ru-RU" dirty="0" smtClean="0"/>
              <a:t>Закаливание — испытанное средство укрепления </a:t>
            </a:r>
            <a:r>
              <a:rPr lang="ru-RU" dirty="0" smtClean="0">
                <a:hlinkClick r:id="rId3" action="ppaction://hlinkfile" tooltip="Здоровье"/>
              </a:rPr>
              <a:t>здоровья</a:t>
            </a:r>
            <a:r>
              <a:rPr lang="ru-RU" dirty="0" smtClean="0"/>
              <a:t>. В основе закаливающих процедур лежит многократное воздействие тепла, охлаждения и солнечных лучей. При этом у человека постепенно вырабатывается </a:t>
            </a:r>
            <a:r>
              <a:rPr lang="ru-RU" dirty="0" smtClean="0">
                <a:hlinkClick r:id="rId4" action="ppaction://hlinkfile" tooltip="Адаптация"/>
              </a:rPr>
              <a:t>адаптация</a:t>
            </a:r>
            <a:r>
              <a:rPr lang="ru-RU" dirty="0" smtClean="0"/>
              <a:t> к внешней среде. В процессе закаливания совершенствуется работа организма: улучшаются физико-химическое состояние клеток, деятельность всех органов и их систем. В результате закаливания увеличивается </a:t>
            </a:r>
            <a:r>
              <a:rPr lang="ru-RU" dirty="0" smtClean="0">
                <a:hlinkClick r:id="rId5" action="ppaction://hlinkfile" tooltip="Работоспособность"/>
              </a:rPr>
              <a:t>работоспособность</a:t>
            </a:r>
            <a:r>
              <a:rPr lang="ru-RU" dirty="0" smtClean="0"/>
              <a:t>, снижается заболеваемость, особенно </a:t>
            </a:r>
            <a:r>
              <a:rPr lang="ru-RU" dirty="0" smtClean="0">
                <a:hlinkClick r:id="rId6" action="ppaction://hlinkfile" tooltip="Простуда"/>
              </a:rPr>
              <a:t>простудного</a:t>
            </a:r>
            <a:r>
              <a:rPr lang="ru-RU" dirty="0" smtClean="0"/>
              <a:t> характера, улучшается самочувствие.</a:t>
            </a:r>
          </a:p>
          <a:p>
            <a:r>
              <a:rPr lang="ru-RU" dirty="0" smtClean="0"/>
              <a:t>В связи с этим широко, в качестве закаливающих процедур, используется пребывание и занятие спортом на свежем воздухе, а также водные процедуры (обтирание, обливание, </a:t>
            </a:r>
            <a:r>
              <a:rPr lang="ru-RU" dirty="0" smtClean="0">
                <a:hlinkClick r:id="rId7" action="ppaction://hlinkfile" tooltip="Купание"/>
              </a:rPr>
              <a:t>купание</a:t>
            </a:r>
            <a:r>
              <a:rPr lang="ru-RU" dirty="0" smtClean="0"/>
              <a:t>, контрастный </a:t>
            </a:r>
            <a:r>
              <a:rPr lang="ru-RU" dirty="0" smtClean="0">
                <a:hlinkClick r:id="rId8" action="ppaction://hlinkfile" tooltip="Душ"/>
              </a:rPr>
              <a:t>душ</a:t>
            </a:r>
            <a:r>
              <a:rPr lang="ru-RU" dirty="0" smtClean="0"/>
              <a:t>). При этом важна постепенность и систематичность в снижении температуры воды или воздуха, а не резкий её переход.</a:t>
            </a:r>
          </a:p>
          <a:p>
            <a:r>
              <a:rPr lang="ru-RU" dirty="0" smtClean="0"/>
              <a:t>Наиболее сильная закаливающая процедура — </a:t>
            </a:r>
            <a:r>
              <a:rPr lang="ru-RU" dirty="0" err="1" smtClean="0">
                <a:hlinkClick r:id="rId9" action="ppaction://hlinkfile" tooltip="Моржевание"/>
              </a:rPr>
              <a:t>моржевание</a:t>
            </a:r>
            <a:r>
              <a:rPr lang="ru-RU" dirty="0" smtClean="0"/>
              <a:t> (плавание в ледяной воде) — имеет ряд противопоказаний, особенно противопоказано: детям, подросткам и людям, постоянно страдающим заболеваниями верхних дыхательных путей.</a:t>
            </a:r>
          </a:p>
          <a:p>
            <a:endParaRPr lang="ru-RU" dirty="0" smtClean="0"/>
          </a:p>
          <a:p>
            <a:endParaRPr lang="ru-RU" dirty="0"/>
          </a:p>
        </p:txBody>
      </p:sp>
      <p:sp>
        <p:nvSpPr>
          <p:cNvPr id="4" name="Номер слайда 3"/>
          <p:cNvSpPr>
            <a:spLocks noGrp="1"/>
          </p:cNvSpPr>
          <p:nvPr>
            <p:ph type="sldNum" sz="quarter" idx="10"/>
          </p:nvPr>
        </p:nvSpPr>
        <p:spPr/>
        <p:txBody>
          <a:bodyPr/>
          <a:lstStyle/>
          <a:p>
            <a:fld id="{AF836908-D50D-42D6-BDBA-7F23758FFF7C}" type="slidenum">
              <a:rPr lang="ru-RU" smtClean="0"/>
              <a:pPr/>
              <a:t>27</a:t>
            </a:fld>
            <a:endParaRPr lang="ru-R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AF836908-D50D-42D6-BDBA-7F23758FFF7C}" type="slidenum">
              <a:rPr lang="ru-RU" smtClean="0"/>
              <a:pPr/>
              <a:t>28</a:t>
            </a:fld>
            <a:endParaRPr lang="ru-RU"/>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AF836908-D50D-42D6-BDBA-7F23758FFF7C}" type="slidenum">
              <a:rPr lang="ru-RU" smtClean="0"/>
              <a:pPr/>
              <a:t>30</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54AB02A5-4FE5-49D9-9E24-09F23B90C450}" type="datetimeFigureOut">
              <a:rPr lang="en-US" smtClean="0"/>
              <a:pPr/>
              <a:t>4/21/2010</a:t>
            </a:fld>
            <a:endParaRPr lang="en-US"/>
          </a:p>
        </p:txBody>
      </p:sp>
      <p:sp>
        <p:nvSpPr>
          <p:cNvPr id="20" name="Нижний колонтитул 19"/>
          <p:cNvSpPr>
            <a:spLocks noGrp="1"/>
          </p:cNvSpPr>
          <p:nvPr>
            <p:ph type="ftr" sz="quarter" idx="11"/>
          </p:nvPr>
        </p:nvSpPr>
        <p:spPr/>
        <p:txBody>
          <a:bodyPr/>
          <a:lstStyle>
            <a:extLst/>
          </a:lstStyle>
          <a:p>
            <a:endParaRPr kumimoji="0" lang="en-US"/>
          </a:p>
        </p:txBody>
      </p:sp>
      <p:sp>
        <p:nvSpPr>
          <p:cNvPr id="10" name="Номер слайда 9"/>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4AB02A5-4FE5-49D9-9E24-09F23B90C450}" type="datetimeFigureOut">
              <a:rPr lang="en-US" smtClean="0"/>
              <a:pPr/>
              <a:t>4/21/2010</a:t>
            </a:fld>
            <a:endParaRPr lang="en-US"/>
          </a:p>
        </p:txBody>
      </p:sp>
      <p:sp>
        <p:nvSpPr>
          <p:cNvPr id="5" name="Нижний колонтитул 4"/>
          <p:cNvSpPr>
            <a:spLocks noGrp="1"/>
          </p:cNvSpPr>
          <p:nvPr>
            <p:ph type="ftr" sz="quarter" idx="11"/>
          </p:nvPr>
        </p:nvSpPr>
        <p:spPr/>
        <p:txBody>
          <a:bodyPr/>
          <a:lstStyle>
            <a:extLst/>
          </a:lstStyle>
          <a:p>
            <a:endParaRPr kumimoji="0" lang="en-US"/>
          </a:p>
        </p:txBody>
      </p:sp>
      <p:sp>
        <p:nvSpPr>
          <p:cNvPr id="6" name="Номер слайда 5"/>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54AB02A5-4FE5-49D9-9E24-09F23B90C450}" type="datetimeFigureOut">
              <a:rPr lang="en-US" smtClean="0"/>
              <a:pPr/>
              <a:t>4/21/2010</a:t>
            </a:fld>
            <a:endParaRPr lang="en-US"/>
          </a:p>
        </p:txBody>
      </p:sp>
      <p:sp>
        <p:nvSpPr>
          <p:cNvPr id="5" name="Нижний колонтитул 4"/>
          <p:cNvSpPr>
            <a:spLocks noGrp="1"/>
          </p:cNvSpPr>
          <p:nvPr>
            <p:ph type="ftr" sz="quarter" idx="11"/>
          </p:nvPr>
        </p:nvSpPr>
        <p:spPr/>
        <p:txBody>
          <a:bodyPr/>
          <a:lstStyle>
            <a:extLst/>
          </a:lstStyle>
          <a:p>
            <a:endParaRPr kumimoji="0" lang="en-US"/>
          </a:p>
        </p:txBody>
      </p:sp>
      <p:sp>
        <p:nvSpPr>
          <p:cNvPr id="6" name="Номер слайда 5"/>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4AB02A5-4FE5-49D9-9E24-09F23B90C450}" type="datetimeFigureOut">
              <a:rPr lang="en-US" smtClean="0"/>
              <a:pPr/>
              <a:t>4/21/2010</a:t>
            </a:fld>
            <a:endParaRPr lang="en-US"/>
          </a:p>
        </p:txBody>
      </p:sp>
      <p:sp>
        <p:nvSpPr>
          <p:cNvPr id="6" name="Нижний колонтитул 5"/>
          <p:cNvSpPr>
            <a:spLocks noGrp="1"/>
          </p:cNvSpPr>
          <p:nvPr>
            <p:ph type="ftr" sz="quarter" idx="11"/>
          </p:nvPr>
        </p:nvSpPr>
        <p:spPr/>
        <p:txBody>
          <a:bodyPr/>
          <a:lstStyle>
            <a:extLst/>
          </a:lstStyle>
          <a:p>
            <a:endParaRPr kumimoji="0" lang="en-US"/>
          </a:p>
        </p:txBody>
      </p:sp>
      <p:sp>
        <p:nvSpPr>
          <p:cNvPr id="7" name="Номер слайда 6"/>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4AB02A5-4FE5-49D9-9E24-09F23B90C450}" type="datetimeFigureOut">
              <a:rPr lang="en-US" smtClean="0"/>
              <a:pPr/>
              <a:t>4/21/2010</a:t>
            </a:fld>
            <a:endParaRPr lang="en-US"/>
          </a:p>
        </p:txBody>
      </p:sp>
      <p:sp>
        <p:nvSpPr>
          <p:cNvPr id="8" name="Нижний колонтитул 7"/>
          <p:cNvSpPr>
            <a:spLocks noGrp="1"/>
          </p:cNvSpPr>
          <p:nvPr>
            <p:ph type="ftr" sz="quarter" idx="11"/>
          </p:nvPr>
        </p:nvSpPr>
        <p:spPr/>
        <p:txBody>
          <a:bodyPr/>
          <a:lstStyle>
            <a:extLst/>
          </a:lstStyle>
          <a:p>
            <a:endParaRPr kumimoji="0" lang="en-US"/>
          </a:p>
        </p:txBody>
      </p:sp>
      <p:sp>
        <p:nvSpPr>
          <p:cNvPr id="9" name="Номер слайда 8"/>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4AB02A5-4FE5-49D9-9E24-09F23B90C450}" type="datetimeFigureOut">
              <a:rPr lang="en-US" smtClean="0"/>
              <a:pPr/>
              <a:t>4/21/2010</a:t>
            </a:fld>
            <a:endParaRPr lang="en-US"/>
          </a:p>
        </p:txBody>
      </p:sp>
      <p:sp>
        <p:nvSpPr>
          <p:cNvPr id="4" name="Нижний колонтитул 3"/>
          <p:cNvSpPr>
            <a:spLocks noGrp="1"/>
          </p:cNvSpPr>
          <p:nvPr>
            <p:ph type="ftr" sz="quarter" idx="11"/>
          </p:nvPr>
        </p:nvSpPr>
        <p:spPr/>
        <p:txBody>
          <a:bodyPr/>
          <a:lstStyle>
            <a:extLst/>
          </a:lstStyle>
          <a:p>
            <a:endParaRPr kumimoji="0" lang="en-US"/>
          </a:p>
        </p:txBody>
      </p:sp>
      <p:sp>
        <p:nvSpPr>
          <p:cNvPr id="5" name="Номер слайда 4"/>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54AB02A5-4FE5-49D9-9E24-09F23B90C450}" type="datetimeFigureOut">
              <a:rPr lang="en-US" smtClean="0"/>
              <a:pPr/>
              <a:t>4/21/2010</a:t>
            </a:fld>
            <a:endParaRPr lang="en-US"/>
          </a:p>
        </p:txBody>
      </p:sp>
      <p:sp>
        <p:nvSpPr>
          <p:cNvPr id="3" name="Нижний колонтитул 2"/>
          <p:cNvSpPr>
            <a:spLocks noGrp="1"/>
          </p:cNvSpPr>
          <p:nvPr>
            <p:ph type="ftr" sz="quarter" idx="11"/>
          </p:nvPr>
        </p:nvSpPr>
        <p:spPr/>
        <p:txBody>
          <a:bodyPr/>
          <a:lstStyle>
            <a:extLst/>
          </a:lstStyle>
          <a:p>
            <a:endParaRPr kumimoji="0" lang="en-US"/>
          </a:p>
        </p:txBody>
      </p:sp>
      <p:sp>
        <p:nvSpPr>
          <p:cNvPr id="4" name="Номер слайда 3"/>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4AB02A5-4FE5-49D9-9E24-09F23B90C450}" type="datetimeFigureOut">
              <a:rPr lang="en-US" smtClean="0"/>
              <a:pPr/>
              <a:t>4/21/2010</a:t>
            </a:fld>
            <a:endParaRPr lang="en-US"/>
          </a:p>
        </p:txBody>
      </p:sp>
      <p:sp>
        <p:nvSpPr>
          <p:cNvPr id="6" name="Нижний колонтитул 5"/>
          <p:cNvSpPr>
            <a:spLocks noGrp="1"/>
          </p:cNvSpPr>
          <p:nvPr>
            <p:ph type="ftr" sz="quarter" idx="11"/>
          </p:nvPr>
        </p:nvSpPr>
        <p:spPr/>
        <p:txBody>
          <a:bodyPr/>
          <a:lstStyle>
            <a:extLst/>
          </a:lstStyle>
          <a:p>
            <a:endParaRPr kumimoji="0" lang="en-US"/>
          </a:p>
        </p:txBody>
      </p:sp>
      <p:sp>
        <p:nvSpPr>
          <p:cNvPr id="7" name="Номер слайда 6"/>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54AB02A5-4FE5-49D9-9E24-09F23B90C450}" type="datetimeFigureOut">
              <a:rPr lang="en-US" smtClean="0"/>
              <a:pPr/>
              <a:t>4/21/2010</a:t>
            </a:fld>
            <a:endParaRPr lang="en-US"/>
          </a:p>
        </p:txBody>
      </p:sp>
      <p:sp>
        <p:nvSpPr>
          <p:cNvPr id="6" name="Нижний колонтитул 5"/>
          <p:cNvSpPr>
            <a:spLocks noGrp="1"/>
          </p:cNvSpPr>
          <p:nvPr>
            <p:ph type="ftr" sz="quarter" idx="11"/>
          </p:nvPr>
        </p:nvSpPr>
        <p:spPr/>
        <p:txBody>
          <a:bodyPr/>
          <a:lstStyle>
            <a:extLst/>
          </a:lstStyle>
          <a:p>
            <a:endParaRPr kumimoji="0" lang="en-US"/>
          </a:p>
        </p:txBody>
      </p:sp>
      <p:sp>
        <p:nvSpPr>
          <p:cNvPr id="7" name="Номер слайда 6"/>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4AB02A5-4FE5-49D9-9E24-09F23B90C450}" type="datetimeFigureOut">
              <a:rPr lang="en-US" smtClean="0"/>
              <a:pPr/>
              <a:t>4/21/2010</a:t>
            </a:fld>
            <a:endParaRPr lang="en-US"/>
          </a:p>
        </p:txBody>
      </p:sp>
      <p:sp>
        <p:nvSpPr>
          <p:cNvPr id="5" name="Нижний колонтитул 4"/>
          <p:cNvSpPr>
            <a:spLocks noGrp="1"/>
          </p:cNvSpPr>
          <p:nvPr>
            <p:ph type="ftr" sz="quarter" idx="11"/>
          </p:nvPr>
        </p:nvSpPr>
        <p:spPr/>
        <p:txBody>
          <a:bodyPr/>
          <a:lstStyle>
            <a:extLst/>
          </a:lstStyle>
          <a:p>
            <a:endParaRPr kumimoji="0" lang="en-US"/>
          </a:p>
        </p:txBody>
      </p:sp>
      <p:sp>
        <p:nvSpPr>
          <p:cNvPr id="6" name="Номер слайда 5"/>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4AB02A5-4FE5-49D9-9E24-09F23B90C450}" type="datetimeFigureOut">
              <a:rPr lang="en-US" smtClean="0"/>
              <a:pPr/>
              <a:t>4/21/2010</a:t>
            </a:fld>
            <a:endParaRPr lang="en-US"/>
          </a:p>
        </p:txBody>
      </p:sp>
      <p:sp>
        <p:nvSpPr>
          <p:cNvPr id="5" name="Нижний колонтитул 4"/>
          <p:cNvSpPr>
            <a:spLocks noGrp="1"/>
          </p:cNvSpPr>
          <p:nvPr>
            <p:ph type="ftr" sz="quarter" idx="11"/>
          </p:nvPr>
        </p:nvSpPr>
        <p:spPr/>
        <p:txBody>
          <a:bodyPr/>
          <a:lstStyle>
            <a:extLst/>
          </a:lstStyle>
          <a:p>
            <a:endParaRPr kumimoji="0" lang="en-US"/>
          </a:p>
        </p:txBody>
      </p:sp>
      <p:sp>
        <p:nvSpPr>
          <p:cNvPr id="6" name="Номер слайда 5"/>
          <p:cNvSpPr>
            <a:spLocks noGrp="1"/>
          </p:cNvSpPr>
          <p:nvPr>
            <p:ph type="sldNum" sz="quarter" idx="12"/>
          </p:nvPr>
        </p:nvSpPr>
        <p:spPr/>
        <p:txBody>
          <a:bodyPr/>
          <a:lstStyle>
            <a:extLst/>
          </a:lstStyle>
          <a:p>
            <a:fld id="{6294C92D-0306-4E69-9CD3-20855E849650}" type="slidenum">
              <a:rPr kumimoji="0" lang="en-US" smtClean="0"/>
              <a:pPr/>
              <a:t>‹#›</a:t>
            </a:fld>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lgn="r" eaLnBrk="1" latinLnBrk="0" hangingPunct="1"/>
            <a:fld id="{54AB02A5-4FE5-49D9-9E24-09F23B90C450}" type="datetimeFigureOut">
              <a:rPr lang="en-US" smtClean="0"/>
              <a:pPr algn="r" eaLnBrk="1" latinLnBrk="0" hangingPunct="1"/>
              <a:t>4/21/2010</a:t>
            </a:fld>
            <a:endParaRPr lang="en-US" sz="1200">
              <a:solidFill>
                <a:schemeClr val="bg2">
                  <a:shade val="50000"/>
                </a:schemeClr>
              </a:solidFill>
            </a:endParaRPr>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kumimoji="0" lang="en-US" sz="1200">
              <a:solidFill>
                <a:schemeClr val="bg2">
                  <a:shade val="50000"/>
                </a:schemeClr>
              </a:solidFill>
              <a:effectLst/>
            </a:endParaRPr>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lgn="ctr" eaLnBrk="1" latinLnBrk="0" hangingPunct="1"/>
            <a:fld id="{6294C92D-0306-4E69-9CD3-20855E849650}" type="slidenum">
              <a:rPr kumimoji="0" lang="en-US" smtClean="0"/>
              <a:pPr algn="ctr" eaLnBrk="1" latinLnBrk="0" hangingPunct="1"/>
              <a:t>‹#›</a:t>
            </a:fld>
            <a:endParaRPr kumimoji="0" lang="en-US" sz="1200">
              <a:solidFill>
                <a:schemeClr val="bg2">
                  <a:shade val="50000"/>
                </a:schemeClr>
              </a:solidFill>
              <a:effectLst/>
            </a:endParaRPr>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hyperlink" Target="http://botinok.co.il/spaw/images/206_b.jpg" TargetMode="External"/><Relationship Id="rId7" Type="http://schemas.openxmlformats.org/officeDocument/2006/relationships/hyperlink" Target="http://www.prosportmedia.ru/uploads/posts/2009-06/1246266512_6817d708883b81ee01efe50ffb3bd9b2.jpg" TargetMode="External"/><Relationship Id="rId12"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3.jpeg"/><Relationship Id="rId11" Type="http://schemas.openxmlformats.org/officeDocument/2006/relationships/hyperlink" Target="http://capremix.files.wordpress.com/2009/06/healthy_diet1.jpg" TargetMode="External"/><Relationship Id="rId5" Type="http://schemas.openxmlformats.org/officeDocument/2006/relationships/hyperlink" Target="http://images.mopoto.com/6/69/692/69255_1.jpg" TargetMode="External"/><Relationship Id="rId10" Type="http://schemas.openxmlformats.org/officeDocument/2006/relationships/image" Target="../media/image5.jpeg"/><Relationship Id="rId4" Type="http://schemas.openxmlformats.org/officeDocument/2006/relationships/image" Target="../media/image2.jpeg"/><Relationship Id="rId9" Type="http://schemas.openxmlformats.org/officeDocument/2006/relationships/hyperlink" Target="http://www.resnichka.ru/uploads/fotos/121big.jpg"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mostok.tk/wp-content/uploads/images/img4b191a996a5a5.jpg"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hyperlink" Target="http://i064.radikal.ru/1003/5b/8ee1855dcda8.jpg"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hyperlink" Target="http://freelance.ru/img/portfolio/big/9709.jpg"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hyperlink" Target="http://upload.wikimedia.org/wikipedia/commons/c/c7/Nicotine-2D-skeletal.png" TargetMode="External"/><Relationship Id="rId7" Type="http://schemas.openxmlformats.org/officeDocument/2006/relationships/image" Target="../media/image12.jpeg"/><Relationship Id="rId12"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1.jpeg"/><Relationship Id="rId11" Type="http://schemas.openxmlformats.org/officeDocument/2006/relationships/diagramColors" Target="../diagrams/colors2.xml"/><Relationship Id="rId5" Type="http://schemas.openxmlformats.org/officeDocument/2006/relationships/hyperlink" Target="http://www.sibvaleo.com/img/saved/0/45/document_1450_srdche.jpg" TargetMode="External"/><Relationship Id="rId10" Type="http://schemas.openxmlformats.org/officeDocument/2006/relationships/diagramQuickStyle" Target="../diagrams/quickStyle2.xml"/><Relationship Id="rId4" Type="http://schemas.openxmlformats.org/officeDocument/2006/relationships/image" Target="../media/image10.png"/><Relationship Id="rId9"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leloo.com.ua/leloo_pic/beauty/telo.jpg"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hyperlink" Target="http://znaite.com.ua/data/241_item_pict_map.jpg" TargetMode="External"/><Relationship Id="rId5" Type="http://schemas.openxmlformats.org/officeDocument/2006/relationships/image" Target="../media/image18.jpeg"/><Relationship Id="rId4" Type="http://schemas.openxmlformats.org/officeDocument/2006/relationships/hyperlink" Target="http://www.terramedica.spb.ru/ld2_2006/balyabina_r2_1.jpg"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weekend.com.md/images/bere.png" TargetMode="External"/><Relationship Id="rId13" Type="http://schemas.openxmlformats.org/officeDocument/2006/relationships/image" Target="../media/image22.jpeg"/><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hyperlink" Target="http://css.ffclub.ru/forum/uploads/post-19-1263128050.jpg" TargetMode="External"/><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diagramColors" Target="../diagrams/colors3.xml"/><Relationship Id="rId11" Type="http://schemas.openxmlformats.org/officeDocument/2006/relationships/image" Target="../media/image21.jpeg"/><Relationship Id="rId5" Type="http://schemas.openxmlformats.org/officeDocument/2006/relationships/diagramQuickStyle" Target="../diagrams/quickStyle3.xml"/><Relationship Id="rId10" Type="http://schemas.openxmlformats.org/officeDocument/2006/relationships/hyperlink" Target="http://www.chaskor.ru/posts_images_200910/392_300_11653_pivbig.jpg" TargetMode="External"/><Relationship Id="rId4" Type="http://schemas.openxmlformats.org/officeDocument/2006/relationships/diagramLayout" Target="../diagrams/layout3.xml"/><Relationship Id="rId9"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5.jpeg"/><Relationship Id="rId2" Type="http://schemas.openxmlformats.org/officeDocument/2006/relationships/hyperlink" Target="http://www.stihi.ru/pics/2009/01/21/4844.jpg" TargetMode="External"/><Relationship Id="rId1" Type="http://schemas.openxmlformats.org/officeDocument/2006/relationships/slideLayout" Target="../slideLayouts/slideLayout4.xml"/><Relationship Id="rId6" Type="http://schemas.openxmlformats.org/officeDocument/2006/relationships/hyperlink" Target="http://med-dovidka.com.ua/images/stories/njv/plastika/gynecomastia.jpg" TargetMode="External"/><Relationship Id="rId5" Type="http://schemas.openxmlformats.org/officeDocument/2006/relationships/image" Target="../media/image24.jpeg"/><Relationship Id="rId4" Type="http://schemas.openxmlformats.org/officeDocument/2006/relationships/hyperlink" Target="http://prfitnessandsports.files.wordpress.com/2008/04/j0430792.jpg?w=300&amp;h=223"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newstula.ru/pic/2008_12/energetik.jpg" TargetMode="External"/><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img15.nnm.ru/0/a/a/a/6/6306e2b49358316c3a0d734bdda.jpg"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news.onru.ru/images/newsall/26456.jpg" TargetMode="External"/><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29.jpeg"/><Relationship Id="rId5" Type="http://schemas.openxmlformats.org/officeDocument/2006/relationships/hyperlink" Target="http://doctorfilimonov.com/wp-content/uploads/2008/10/ad.jpg" TargetMode="External"/><Relationship Id="rId4" Type="http://schemas.openxmlformats.org/officeDocument/2006/relationships/image" Target="../media/image28.jpeg"/></Relationships>
</file>

<file path=ppt/slides/_rels/slide20.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hyperlink" Target="http://www.kamchatka.gov.ru/img/news/b/4801_1556.jpg" TargetMode="External"/><Relationship Id="rId7" Type="http://schemas.openxmlformats.org/officeDocument/2006/relationships/hyperlink" Target="http://3.bp.blogspot.com/_JlyOA9at_H0/SJbNJJCiBZI/AAAAAAAABCA/mcmkp6KYIXg/s400/memory.jpg" TargetMode="External"/><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31.jpeg"/><Relationship Id="rId5" Type="http://schemas.openxmlformats.org/officeDocument/2006/relationships/hyperlink" Target="http://www.skisport.ru/photos/img/4998.jpg" TargetMode="External"/><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3" Type="http://schemas.openxmlformats.org/officeDocument/2006/relationships/hyperlink" Target="http://www.kleo.ru/gallery/pair/0099/3.jpg"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22.xml.rels><?xml version="1.0" encoding="UTF-8" standalone="yes"?>
<Relationships xmlns="http://schemas.openxmlformats.org/package/2006/relationships"><Relationship Id="rId3" Type="http://schemas.openxmlformats.org/officeDocument/2006/relationships/hyperlink" Target="http://www.bodybuild.ru/uploads/posts/2010-01/1264290539-f54b4be9eb0e31f89039aab05ca565c0.jpg" TargetMode="External"/><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34.jpeg"/></Relationships>
</file>

<file path=ppt/slides/_rels/slide23.xml.rels><?xml version="1.0" encoding="UTF-8" standalone="yes"?>
<Relationships xmlns="http://schemas.openxmlformats.org/package/2006/relationships"><Relationship Id="rId3" Type="http://schemas.openxmlformats.org/officeDocument/2006/relationships/hyperlink" Target="http://mamysik.ru/images/stories/zdorovie_mamui_i_rebebka/immunitet33.jpg" TargetMode="External"/><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5.jpeg"/></Relationships>
</file>

<file path=ppt/slides/_rels/slide24.xml.rels><?xml version="1.0" encoding="UTF-8" standalone="yes"?>
<Relationships xmlns="http://schemas.openxmlformats.org/package/2006/relationships"><Relationship Id="rId8" Type="http://schemas.openxmlformats.org/officeDocument/2006/relationships/diagramData" Target="../diagrams/data5.xml"/><Relationship Id="rId13" Type="http://schemas.openxmlformats.org/officeDocument/2006/relationships/diagramData" Target="../diagrams/data6.xml"/><Relationship Id="rId18" Type="http://schemas.openxmlformats.org/officeDocument/2006/relationships/hyperlink" Target="http://2.media.tumblr.com/tumblr_kr0wdb2AB61qzxwx7o1_400.jpg" TargetMode="Externa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17" Type="http://schemas.microsoft.com/office/2007/relationships/diagramDrawing" Target="../diagrams/drawing6.xml"/><Relationship Id="rId2" Type="http://schemas.openxmlformats.org/officeDocument/2006/relationships/notesSlide" Target="../notesSlides/notesSlide22.xml"/><Relationship Id="rId16" Type="http://schemas.openxmlformats.org/officeDocument/2006/relationships/diagramColors" Target="../diagrams/colors6.xml"/><Relationship Id="rId1" Type="http://schemas.openxmlformats.org/officeDocument/2006/relationships/slideLayout" Target="../slideLayouts/slideLayout2.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5" Type="http://schemas.openxmlformats.org/officeDocument/2006/relationships/diagramQuickStyle" Target="../diagrams/quickStyle6.xml"/><Relationship Id="rId10" Type="http://schemas.openxmlformats.org/officeDocument/2006/relationships/diagramQuickStyle" Target="../diagrams/quickStyle5.xml"/><Relationship Id="rId19" Type="http://schemas.openxmlformats.org/officeDocument/2006/relationships/image" Target="../media/image36.jpeg"/><Relationship Id="rId4" Type="http://schemas.openxmlformats.org/officeDocument/2006/relationships/diagramLayout" Target="../diagrams/layout4.xml"/><Relationship Id="rId9" Type="http://schemas.openxmlformats.org/officeDocument/2006/relationships/diagramLayout" Target="../diagrams/layout5.xml"/><Relationship Id="rId14" Type="http://schemas.openxmlformats.org/officeDocument/2006/relationships/diagramLayout" Target="../diagrams/layout6.xml"/></Relationships>
</file>

<file path=ppt/slides/_rels/slide25.xml.rels><?xml version="1.0" encoding="UTF-8" standalone="yes"?>
<Relationships xmlns="http://schemas.openxmlformats.org/package/2006/relationships"><Relationship Id="rId3" Type="http://schemas.openxmlformats.org/officeDocument/2006/relationships/hyperlink" Target="http://moezakalivanie.ru/images/vozdushnye-vanny.jpg"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26.xml.rels><?xml version="1.0" encoding="UTF-8" standalone="yes"?>
<Relationships xmlns="http://schemas.openxmlformats.org/package/2006/relationships"><Relationship Id="rId3" Type="http://schemas.openxmlformats.org/officeDocument/2006/relationships/hyperlink" Target="http://www.cosmet.org/images/sunair.jpg"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27.xml.rels><?xml version="1.0" encoding="UTF-8" standalone="yes"?>
<Relationships xmlns="http://schemas.openxmlformats.org/package/2006/relationships"><Relationship Id="rId3" Type="http://schemas.openxmlformats.org/officeDocument/2006/relationships/hyperlink" Target="http://solnbischko.ucoz.ru/8/ZakalkaMalisha.jpg"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net.compulenta.ru/upload/iblock/439/image13.jpg" TargetMode="External"/><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www.glamour.ru/blogs/diet/images2/iStock_healthyfridge.jpg" TargetMode="Externa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hyperlink" Target="http://multimedia.donbass.ua/images/news/original/image_425959211396437863216108389827679165.jpg" TargetMode="Externa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45.jpeg"/><Relationship Id="rId2" Type="http://schemas.openxmlformats.org/officeDocument/2006/relationships/hyperlink" Target="http://img-fotki.yandex.ru/get/6/alenka835.1/0_3287_a97a33de_XL" TargetMode="External"/><Relationship Id="rId1" Type="http://schemas.openxmlformats.org/officeDocument/2006/relationships/slideLayout" Target="../slideLayouts/slideLayout4.xml"/><Relationship Id="rId6" Type="http://schemas.openxmlformats.org/officeDocument/2006/relationships/hyperlink" Target="http://www.daler.ru/pictures/sport/bicycle/wn1k2sdtt_1.jpg" TargetMode="External"/><Relationship Id="rId5" Type="http://schemas.openxmlformats.org/officeDocument/2006/relationships/image" Target="../media/image44.jpeg"/><Relationship Id="rId4" Type="http://schemas.openxmlformats.org/officeDocument/2006/relationships/hyperlink" Target="http://media.damochka.ru/images/dnevnik/568/2178568/5.1267718491.jpg"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hyperlink" Target="http://img.ria.ua/photos/ria/news/6/610/61027/61027m.jpg" TargetMode="Externa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hyperlink" Target="http://www.gov.cap.ru/HOME/426/sxema.gif"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hyperlink" Target="http://photobucket.com/albums/ss43/be_joy/1208873773.jpg"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body" sz="half" idx="2"/>
          </p:nvPr>
        </p:nvSpPr>
        <p:spPr/>
        <p:txBody>
          <a:bodyPr/>
          <a:lstStyle/>
          <a:p>
            <a:r>
              <a:rPr lang="ru-RU" dirty="0" smtClean="0"/>
              <a:t>Врач-интерн Михальчук Т. А.</a:t>
            </a:r>
            <a:endParaRPr lang="ru-RU" dirty="0"/>
          </a:p>
        </p:txBody>
      </p:sp>
      <p:pic>
        <p:nvPicPr>
          <p:cNvPr id="14" name="Picture 10" descr="Картинка 1 из 12197">
            <a:hlinkClick r:id="rId3"/>
          </p:cNvPr>
          <p:cNvPicPr>
            <a:picLocks noChangeAspect="1" noChangeArrowheads="1"/>
          </p:cNvPicPr>
          <p:nvPr/>
        </p:nvPicPr>
        <p:blipFill>
          <a:blip r:embed="rId4" cstate="print"/>
          <a:srcRect t="14242" b="14242"/>
          <a:stretch>
            <a:fillRect/>
          </a:stretch>
        </p:blipFill>
        <p:spPr bwMode="auto">
          <a:xfrm rot="895808">
            <a:off x="4717009" y="1859498"/>
            <a:ext cx="2571768" cy="2571768"/>
          </a:xfrm>
          <a:prstGeom prst="rect">
            <a:avLst/>
          </a:prstGeom>
          <a:noFill/>
          <a:ln w="6350">
            <a:solidFill>
              <a:schemeClr val="accent1"/>
            </a:solidFill>
          </a:ln>
          <a:effectLst>
            <a:reflection blurRad="1000" stA="49000" endA="500" endPos="10000" dist="900" dir="5400000" sy="-90000" algn="bl" rotWithShape="0"/>
            <a:softEdge rad="317500"/>
          </a:effectLst>
        </p:spPr>
      </p:pic>
      <p:sp>
        <p:nvSpPr>
          <p:cNvPr id="2" name="Заголовок 1"/>
          <p:cNvSpPr>
            <a:spLocks noGrp="1"/>
          </p:cNvSpPr>
          <p:nvPr>
            <p:ph type="title"/>
          </p:nvPr>
        </p:nvSpPr>
        <p:spPr>
          <a:xfrm>
            <a:off x="642910" y="1357298"/>
            <a:ext cx="5619760" cy="2658552"/>
          </a:xfrm>
        </p:spPr>
        <p:txBody>
          <a:bodyPr>
            <a:normAutofit/>
          </a:bodyPr>
          <a:lstStyle/>
          <a:p>
            <a:r>
              <a:rPr lang="ru-RU" sz="4000" dirty="0" smtClean="0"/>
              <a:t>«Здоровый образ жизни.</a:t>
            </a:r>
            <a:br>
              <a:rPr lang="ru-RU" sz="4000" dirty="0" smtClean="0"/>
            </a:br>
            <a:r>
              <a:rPr lang="ru-RU" sz="4000" dirty="0" smtClean="0"/>
              <a:t> Укрепление иммунитета»</a:t>
            </a:r>
            <a:endParaRPr lang="ru-RU" sz="4000" dirty="0"/>
          </a:p>
        </p:txBody>
      </p:sp>
      <p:pic>
        <p:nvPicPr>
          <p:cNvPr id="13326" name="Picture 14" descr="Картинка 25 из 39667">
            <a:hlinkClick r:id="rId5"/>
          </p:cNvPr>
          <p:cNvPicPr>
            <a:picLocks noChangeAspect="1" noChangeArrowheads="1"/>
          </p:cNvPicPr>
          <p:nvPr/>
        </p:nvPicPr>
        <p:blipFill>
          <a:blip r:embed="rId6" cstate="print">
            <a:duotone>
              <a:schemeClr val="accent3">
                <a:shade val="45000"/>
                <a:satMod val="135000"/>
              </a:schemeClr>
              <a:prstClr val="white"/>
            </a:duotone>
          </a:blip>
          <a:srcRect/>
          <a:stretch>
            <a:fillRect/>
          </a:stretch>
        </p:blipFill>
        <p:spPr bwMode="auto">
          <a:xfrm rot="20753208">
            <a:off x="4655453" y="337013"/>
            <a:ext cx="1777030" cy="1490412"/>
          </a:xfrm>
          <a:prstGeom prst="rect">
            <a:avLst/>
          </a:prstGeom>
          <a:noFill/>
          <a:effectLst>
            <a:softEdge rad="127000"/>
          </a:effectLst>
        </p:spPr>
      </p:pic>
      <p:pic>
        <p:nvPicPr>
          <p:cNvPr id="13328" name="Picture 16" descr="Картинка 143 из 157613">
            <a:hlinkClick r:id="rId7"/>
          </p:cNvPr>
          <p:cNvPicPr>
            <a:picLocks noChangeAspect="1" noChangeArrowheads="1"/>
          </p:cNvPicPr>
          <p:nvPr/>
        </p:nvPicPr>
        <p:blipFill>
          <a:blip r:embed="rId8" cstate="print">
            <a:duotone>
              <a:prstClr val="black"/>
              <a:srgbClr val="D9C3A5">
                <a:tint val="50000"/>
                <a:satMod val="180000"/>
              </a:srgbClr>
            </a:duotone>
          </a:blip>
          <a:srcRect/>
          <a:stretch>
            <a:fillRect/>
          </a:stretch>
        </p:blipFill>
        <p:spPr bwMode="auto">
          <a:xfrm rot="1132685">
            <a:off x="5505838" y="4293426"/>
            <a:ext cx="3077811" cy="2309802"/>
          </a:xfrm>
          <a:prstGeom prst="rect">
            <a:avLst/>
          </a:prstGeom>
          <a:noFill/>
          <a:effectLst>
            <a:softEdge rad="317500"/>
          </a:effectLst>
        </p:spPr>
      </p:pic>
      <p:pic>
        <p:nvPicPr>
          <p:cNvPr id="13330" name="Picture 18" descr="Картинка 1 из 1014">
            <a:hlinkClick r:id="rId9"/>
          </p:cNvPr>
          <p:cNvPicPr>
            <a:picLocks noChangeAspect="1" noChangeArrowheads="1"/>
          </p:cNvPicPr>
          <p:nvPr/>
        </p:nvPicPr>
        <p:blipFill>
          <a:blip r:embed="rId10" cstate="print">
            <a:duotone>
              <a:schemeClr val="accent1">
                <a:shade val="45000"/>
                <a:satMod val="135000"/>
              </a:schemeClr>
              <a:prstClr val="white"/>
            </a:duotone>
          </a:blip>
          <a:srcRect/>
          <a:stretch>
            <a:fillRect/>
          </a:stretch>
        </p:blipFill>
        <p:spPr bwMode="auto">
          <a:xfrm rot="378293">
            <a:off x="6530988" y="96083"/>
            <a:ext cx="1857388" cy="1952612"/>
          </a:xfrm>
          <a:prstGeom prst="rect">
            <a:avLst/>
          </a:prstGeom>
          <a:noFill/>
          <a:effectLst>
            <a:softEdge rad="127000"/>
          </a:effectLst>
        </p:spPr>
      </p:pic>
      <p:pic>
        <p:nvPicPr>
          <p:cNvPr id="13332" name="Picture 20" descr="Картинка 10 из 31506">
            <a:hlinkClick r:id="rId11"/>
          </p:cNvPr>
          <p:cNvPicPr>
            <a:picLocks noChangeAspect="1" noChangeArrowheads="1"/>
          </p:cNvPicPr>
          <p:nvPr/>
        </p:nvPicPr>
        <p:blipFill>
          <a:blip r:embed="rId12" cstate="print">
            <a:duotone>
              <a:schemeClr val="accent4">
                <a:shade val="45000"/>
                <a:satMod val="135000"/>
              </a:schemeClr>
              <a:prstClr val="white"/>
            </a:duotone>
          </a:blip>
          <a:srcRect/>
          <a:stretch>
            <a:fillRect/>
          </a:stretch>
        </p:blipFill>
        <p:spPr bwMode="auto">
          <a:xfrm rot="20528665">
            <a:off x="6741478" y="2232817"/>
            <a:ext cx="2286016" cy="1928826"/>
          </a:xfrm>
          <a:prstGeom prst="rect">
            <a:avLst/>
          </a:prstGeom>
          <a:noFill/>
          <a:effectLst>
            <a:softEdge rad="127000"/>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2976" y="214290"/>
            <a:ext cx="7406640" cy="831974"/>
          </a:xfrm>
        </p:spPr>
        <p:txBody>
          <a:bodyPr/>
          <a:lstStyle/>
          <a:p>
            <a:r>
              <a:rPr lang="ru-RU" dirty="0" smtClean="0"/>
              <a:t>План лекции:</a:t>
            </a:r>
            <a:endParaRPr lang="ru-RU" dirty="0"/>
          </a:p>
        </p:txBody>
      </p:sp>
      <p:sp>
        <p:nvSpPr>
          <p:cNvPr id="3" name="Подзаголовок 2"/>
          <p:cNvSpPr>
            <a:spLocks noGrp="1"/>
          </p:cNvSpPr>
          <p:nvPr>
            <p:ph type="subTitle" idx="1"/>
          </p:nvPr>
        </p:nvSpPr>
        <p:spPr>
          <a:xfrm>
            <a:off x="1285852" y="1000108"/>
            <a:ext cx="7406640" cy="5500726"/>
          </a:xfrm>
        </p:spPr>
        <p:txBody>
          <a:bodyPr>
            <a:normAutofit/>
          </a:bodyPr>
          <a:lstStyle/>
          <a:p>
            <a:pPr marL="541782" indent="-514350">
              <a:buAutoNum type="arabicPeriod"/>
            </a:pPr>
            <a:r>
              <a:rPr lang="ru-RU" dirty="0" smtClean="0"/>
              <a:t>Понятие о здоровом образе жизни, его составляющие</a:t>
            </a:r>
          </a:p>
          <a:p>
            <a:pPr marL="541782" indent="-514350">
              <a:buAutoNum type="arabicPeriod"/>
            </a:pPr>
            <a:r>
              <a:rPr lang="ru-RU" dirty="0" smtClean="0"/>
              <a:t>Курение</a:t>
            </a:r>
          </a:p>
          <a:p>
            <a:pPr marL="541782" indent="-514350">
              <a:buAutoNum type="arabicPeriod"/>
            </a:pPr>
            <a:r>
              <a:rPr lang="ru-RU" dirty="0" smtClean="0"/>
              <a:t>Алкоголизм</a:t>
            </a:r>
          </a:p>
          <a:p>
            <a:pPr marL="541782" indent="-514350">
              <a:buAutoNum type="arabicPeriod"/>
            </a:pPr>
            <a:r>
              <a:rPr lang="ru-RU" dirty="0" smtClean="0"/>
              <a:t>Путь к наркомании: энергетики и курительные смеси</a:t>
            </a:r>
            <a:endParaRPr lang="ru-RU" dirty="0" smtClean="0"/>
          </a:p>
          <a:p>
            <a:pPr marL="541782" indent="-514350">
              <a:buAutoNum type="arabicPeriod"/>
            </a:pPr>
            <a:r>
              <a:rPr lang="ru-RU" dirty="0" smtClean="0"/>
              <a:t> Социальные заболевания. Факторы </a:t>
            </a:r>
            <a:r>
              <a:rPr lang="ru-RU" dirty="0" smtClean="0"/>
              <a:t>риска.</a:t>
            </a:r>
          </a:p>
          <a:p>
            <a:pPr marL="541782" indent="-514350">
              <a:buAutoNum type="arabicPeriod"/>
            </a:pPr>
            <a:r>
              <a:rPr lang="ru-RU" dirty="0" smtClean="0"/>
              <a:t>Физическая </a:t>
            </a:r>
            <a:r>
              <a:rPr lang="ru-RU" dirty="0" smtClean="0"/>
              <a:t>активность </a:t>
            </a:r>
          </a:p>
          <a:p>
            <a:pPr marL="541782" indent="-514350">
              <a:buAutoNum type="arabicPeriod"/>
            </a:pPr>
            <a:r>
              <a:rPr lang="ru-RU" dirty="0" smtClean="0"/>
              <a:t> Закаливание</a:t>
            </a:r>
          </a:p>
          <a:p>
            <a:pPr marL="541782" indent="-514350">
              <a:buAutoNum type="arabicPeriod"/>
            </a:pPr>
            <a:r>
              <a:rPr lang="ru-RU" dirty="0" smtClean="0"/>
              <a:t>Правильное </a:t>
            </a:r>
            <a:r>
              <a:rPr lang="ru-RU" dirty="0" smtClean="0"/>
              <a:t>питание </a:t>
            </a:r>
            <a:endParaRPr lang="ru-RU" dirty="0" smtClean="0"/>
          </a:p>
          <a:p>
            <a:pPr marL="541782" indent="-514350">
              <a:buAutoNum type="arabicPeriod"/>
            </a:pPr>
            <a:r>
              <a:rPr lang="ru-RU" dirty="0" smtClean="0"/>
              <a:t>Укрепление </a:t>
            </a:r>
            <a:r>
              <a:rPr lang="ru-RU" dirty="0" smtClean="0"/>
              <a:t>иммунитета</a:t>
            </a:r>
          </a:p>
          <a:p>
            <a:pPr marL="541782" indent="-514350">
              <a:buAutoNum type="arabicPeriod"/>
            </a:pPr>
            <a:endParaRPr lang="ru-RU" dirty="0" smtClean="0"/>
          </a:p>
          <a:p>
            <a:pPr marL="541782" indent="-514350">
              <a:buAutoNum type="arabicPeriod"/>
            </a:pPr>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4" name="Picture 6" descr="Картинка 1 из 110840">
            <a:hlinkClick r:id="rId3"/>
          </p:cNvPr>
          <p:cNvPicPr>
            <a:picLocks noGrp="1" noChangeAspect="1" noChangeArrowheads="1"/>
          </p:cNvPicPr>
          <p:nvPr>
            <p:ph type="pic" idx="1"/>
          </p:nvPr>
        </p:nvPicPr>
        <p:blipFill>
          <a:blip r:embed="rId4" cstate="print">
            <a:lum contrast="47000"/>
          </a:blip>
          <a:srcRect l="341" r="341"/>
          <a:stretch>
            <a:fillRect/>
          </a:stretch>
        </p:blipFill>
        <p:spPr bwMode="auto">
          <a:xfrm>
            <a:off x="6215074" y="2214554"/>
            <a:ext cx="2743190" cy="2857521"/>
          </a:xfrm>
          <a:prstGeom prst="rect">
            <a:avLst/>
          </a:prstGeom>
          <a:noFill/>
        </p:spPr>
      </p:pic>
      <p:sp>
        <p:nvSpPr>
          <p:cNvPr id="3" name="Заголовок 2"/>
          <p:cNvSpPr>
            <a:spLocks noGrp="1"/>
          </p:cNvSpPr>
          <p:nvPr>
            <p:ph type="title"/>
          </p:nvPr>
        </p:nvSpPr>
        <p:spPr>
          <a:xfrm>
            <a:off x="428596" y="571480"/>
            <a:ext cx="5500726" cy="571504"/>
          </a:xfrm>
        </p:spPr>
        <p:txBody>
          <a:bodyPr>
            <a:noAutofit/>
          </a:bodyPr>
          <a:lstStyle/>
          <a:p>
            <a:r>
              <a:rPr lang="ru-RU" sz="4000" dirty="0" smtClean="0"/>
              <a:t>Здоровье.</a:t>
            </a:r>
            <a:endParaRPr lang="ru-RU" sz="4000" dirty="0"/>
          </a:p>
        </p:txBody>
      </p:sp>
      <p:sp>
        <p:nvSpPr>
          <p:cNvPr id="4" name="Текст 3"/>
          <p:cNvSpPr>
            <a:spLocks noGrp="1"/>
          </p:cNvSpPr>
          <p:nvPr>
            <p:ph type="body" sz="half" idx="2"/>
          </p:nvPr>
        </p:nvSpPr>
        <p:spPr>
          <a:xfrm>
            <a:off x="571472" y="1071546"/>
            <a:ext cx="5072098" cy="4643470"/>
          </a:xfrm>
        </p:spPr>
        <p:txBody>
          <a:bodyPr>
            <a:noAutofit/>
          </a:bodyPr>
          <a:lstStyle/>
          <a:p>
            <a:pPr>
              <a:lnSpc>
                <a:spcPct val="100000"/>
              </a:lnSpc>
            </a:pPr>
            <a:r>
              <a:rPr lang="ru-RU" sz="2400" b="1" dirty="0" smtClean="0">
                <a:solidFill>
                  <a:schemeClr val="tx1"/>
                </a:solidFill>
              </a:rPr>
              <a:t>Здоровье (ВОЗ) – состояние полного физического и социального благополучия, возможность полного раскрытия потенциала человека, а не только отсутствие болезней и физических нарушений. </a:t>
            </a:r>
          </a:p>
          <a:p>
            <a:pPr>
              <a:lnSpc>
                <a:spcPct val="100000"/>
              </a:lnSpc>
            </a:pPr>
            <a:r>
              <a:rPr lang="ru-RU" sz="2400" b="1" dirty="0" smtClean="0">
                <a:solidFill>
                  <a:schemeClr val="tx1"/>
                </a:solidFill>
              </a:rPr>
              <a:t>Каждый человек, независимо от расы, религии, политических убеждений, экономического и социального статуса, имеет право на хорошее здоровье.</a:t>
            </a:r>
            <a:endParaRPr lang="ru-RU" sz="2400" b="1" dirty="0">
              <a:solidFill>
                <a:schemeClr val="tx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Картинка 21 из 143841">
            <a:hlinkClick r:id="rId3"/>
          </p:cNvPr>
          <p:cNvPicPr>
            <a:picLocks noGrp="1" noChangeAspect="1" noChangeArrowheads="1"/>
          </p:cNvPicPr>
          <p:nvPr>
            <p:ph type="pic" idx="1"/>
          </p:nvPr>
        </p:nvPicPr>
        <p:blipFill>
          <a:blip r:embed="rId4" cstate="print">
            <a:duotone>
              <a:prstClr val="black"/>
              <a:schemeClr val="accent1">
                <a:tint val="45000"/>
                <a:satMod val="400000"/>
              </a:schemeClr>
            </a:duotone>
            <a:lum bright="20000"/>
          </a:blip>
          <a:srcRect t="5641" b="5641"/>
          <a:stretch>
            <a:fillRect/>
          </a:stretch>
        </p:blipFill>
        <p:spPr bwMode="auto">
          <a:xfrm>
            <a:off x="285720" y="3714752"/>
            <a:ext cx="8643998" cy="2928958"/>
          </a:xfrm>
          <a:prstGeom prst="rect">
            <a:avLst/>
          </a:prstGeom>
          <a:noFill/>
        </p:spPr>
      </p:pic>
      <p:sp>
        <p:nvSpPr>
          <p:cNvPr id="3" name="Заголовок 2"/>
          <p:cNvSpPr>
            <a:spLocks noGrp="1"/>
          </p:cNvSpPr>
          <p:nvPr>
            <p:ph type="title"/>
          </p:nvPr>
        </p:nvSpPr>
        <p:spPr>
          <a:xfrm>
            <a:off x="357158" y="428604"/>
            <a:ext cx="5867400" cy="522288"/>
          </a:xfrm>
        </p:spPr>
        <p:txBody>
          <a:bodyPr/>
          <a:lstStyle/>
          <a:p>
            <a:r>
              <a:rPr lang="ru-RU" sz="4000" dirty="0" smtClean="0"/>
              <a:t>Общественное здоровье</a:t>
            </a:r>
            <a:endParaRPr lang="ru-RU" sz="4000" dirty="0"/>
          </a:p>
        </p:txBody>
      </p:sp>
      <p:sp>
        <p:nvSpPr>
          <p:cNvPr id="4" name="Текст 3"/>
          <p:cNvSpPr>
            <a:spLocks noGrp="1"/>
          </p:cNvSpPr>
          <p:nvPr>
            <p:ph type="body" sz="half" idx="2"/>
          </p:nvPr>
        </p:nvSpPr>
        <p:spPr>
          <a:xfrm>
            <a:off x="142844" y="714356"/>
            <a:ext cx="8572560" cy="3071834"/>
          </a:xfrm>
        </p:spPr>
        <p:txBody>
          <a:bodyPr>
            <a:normAutofit fontScale="85000" lnSpcReduction="20000"/>
          </a:bodyPr>
          <a:lstStyle/>
          <a:p>
            <a:pPr>
              <a:lnSpc>
                <a:spcPct val="95000"/>
              </a:lnSpc>
            </a:pPr>
            <a:r>
              <a:rPr lang="ru-RU" dirty="0" smtClean="0"/>
              <a:t>- </a:t>
            </a:r>
            <a:r>
              <a:rPr lang="ru-RU" sz="3100" b="1" dirty="0" smtClean="0">
                <a:solidFill>
                  <a:schemeClr val="tx1"/>
                </a:solidFill>
              </a:rPr>
              <a:t>это </a:t>
            </a:r>
            <a:r>
              <a:rPr lang="ru-RU" sz="3100" b="1" dirty="0" smtClean="0">
                <a:solidFill>
                  <a:schemeClr val="tx1"/>
                </a:solidFill>
              </a:rPr>
              <a:t>медико-социальный ресурс и потенциал общества, способствующий обеспечению национальной безопасности. Общественное здоровье обусловлено комплексным воздействием социальных, поведенческих и биологических факторов. Его улучшение будет способствовать увеличению продолжительности и качества жизни людей, благополучию людей, гармоничному развитию личности и общества</a:t>
            </a:r>
            <a:r>
              <a:rPr lang="ru-RU" sz="3100" b="1" dirty="0" smtClean="0"/>
              <a:t>.</a:t>
            </a:r>
            <a:endParaRPr lang="ru-RU" sz="3100" b="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357166"/>
            <a:ext cx="6686568" cy="714380"/>
          </a:xfrm>
        </p:spPr>
        <p:txBody>
          <a:bodyPr/>
          <a:lstStyle/>
          <a:p>
            <a:pPr algn="ctr"/>
            <a:r>
              <a:rPr lang="ru-RU" dirty="0" smtClean="0"/>
              <a:t>Вклад в состояние здоровья:</a:t>
            </a:r>
            <a:endParaRPr lang="ru-RU" dirty="0"/>
          </a:p>
        </p:txBody>
      </p:sp>
      <p:sp>
        <p:nvSpPr>
          <p:cNvPr id="4" name="Текст 3"/>
          <p:cNvSpPr>
            <a:spLocks noGrp="1"/>
          </p:cNvSpPr>
          <p:nvPr>
            <p:ph type="body" idx="2"/>
          </p:nvPr>
        </p:nvSpPr>
        <p:spPr>
          <a:xfrm>
            <a:off x="457200" y="1406964"/>
            <a:ext cx="5043494" cy="2022036"/>
          </a:xfrm>
        </p:spPr>
        <p:txBody>
          <a:bodyPr>
            <a:normAutofit fontScale="92500"/>
          </a:bodyPr>
          <a:lstStyle/>
          <a:p>
            <a:r>
              <a:rPr lang="ru-RU" sz="2800" dirty="0" smtClean="0"/>
              <a:t>Образ жизни – 55%</a:t>
            </a:r>
          </a:p>
          <a:p>
            <a:r>
              <a:rPr lang="ru-RU" sz="2800" dirty="0" smtClean="0"/>
              <a:t>Наследственность – 15%</a:t>
            </a:r>
          </a:p>
          <a:p>
            <a:r>
              <a:rPr lang="ru-RU" sz="2800" dirty="0" smtClean="0"/>
              <a:t>Уровень здравоохранения – 10%</a:t>
            </a:r>
          </a:p>
          <a:p>
            <a:r>
              <a:rPr lang="ru-RU" sz="2800" dirty="0" smtClean="0"/>
              <a:t>Состояние среды обитания  - 20%</a:t>
            </a:r>
            <a:endParaRPr lang="ru-RU" sz="2800" dirty="0"/>
          </a:p>
        </p:txBody>
      </p:sp>
      <p:graphicFrame>
        <p:nvGraphicFramePr>
          <p:cNvPr id="5" name="Рисунок 4"/>
          <p:cNvGraphicFramePr>
            <a:graphicFrameLocks noGrp="1"/>
          </p:cNvGraphicFramePr>
          <p:nvPr>
            <p:ph sz="half" idx="1"/>
          </p:nvPr>
        </p:nvGraphicFramePr>
        <p:xfrm>
          <a:off x="457200" y="2928934"/>
          <a:ext cx="8153400" cy="3197229"/>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Здоровый образ жизни - </a:t>
            </a:r>
            <a:endParaRPr lang="ru-RU" dirty="0"/>
          </a:p>
        </p:txBody>
      </p:sp>
      <p:sp>
        <p:nvSpPr>
          <p:cNvPr id="3" name="Содержимое 2"/>
          <p:cNvSpPr>
            <a:spLocks noGrp="1"/>
          </p:cNvSpPr>
          <p:nvPr>
            <p:ph idx="1"/>
          </p:nvPr>
        </p:nvSpPr>
        <p:spPr>
          <a:xfrm>
            <a:off x="428596" y="1500174"/>
            <a:ext cx="5286412" cy="5143536"/>
          </a:xfrm>
        </p:spPr>
        <p:txBody>
          <a:bodyPr>
            <a:normAutofit fontScale="77500" lnSpcReduction="20000"/>
          </a:bodyPr>
          <a:lstStyle/>
          <a:p>
            <a:pPr>
              <a:buNone/>
            </a:pPr>
            <a:r>
              <a:rPr lang="ru-RU" sz="3800" dirty="0" smtClean="0"/>
              <a:t>это прежде всего отказ от курения, алкоголя и наркотиков, а также активное поддержание жизненного тонуса, занятия спортом, соблюдение оптимального режима труда и отдыха, рациональное питание, соблюдение личной гигиены, медицинскую активность, правильное экологическое поведение, позитивный эмоциональный настрой.</a:t>
            </a:r>
          </a:p>
          <a:p>
            <a:endParaRPr lang="ru-RU" dirty="0"/>
          </a:p>
        </p:txBody>
      </p:sp>
      <p:pic>
        <p:nvPicPr>
          <p:cNvPr id="4" name="Picture 8" descr="Картинка 5 из 29718">
            <a:hlinkClick r:id="rId3"/>
          </p:cNvPr>
          <p:cNvPicPr>
            <a:picLocks noChangeAspect="1" noChangeArrowheads="1"/>
          </p:cNvPicPr>
          <p:nvPr/>
        </p:nvPicPr>
        <p:blipFill>
          <a:blip r:embed="rId4" cstate="print"/>
          <a:srcRect/>
          <a:stretch>
            <a:fillRect/>
          </a:stretch>
        </p:blipFill>
        <p:spPr bwMode="auto">
          <a:xfrm>
            <a:off x="5643570" y="1285860"/>
            <a:ext cx="3286148" cy="523876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Курение. </a:t>
            </a:r>
            <a:r>
              <a:rPr lang="ru-RU" dirty="0" smtClean="0"/>
              <a:t>Проблема №1:</a:t>
            </a:r>
            <a:endParaRPr lang="ru-RU" dirty="0"/>
          </a:p>
        </p:txBody>
      </p:sp>
      <p:sp>
        <p:nvSpPr>
          <p:cNvPr id="3" name="Содержимое 2"/>
          <p:cNvSpPr>
            <a:spLocks noGrp="1"/>
          </p:cNvSpPr>
          <p:nvPr>
            <p:ph idx="1"/>
          </p:nvPr>
        </p:nvSpPr>
        <p:spPr/>
        <p:txBody>
          <a:bodyPr>
            <a:normAutofit fontScale="55000" lnSpcReduction="20000"/>
          </a:bodyPr>
          <a:lstStyle/>
          <a:p>
            <a:r>
              <a:rPr lang="ru-RU" dirty="0" smtClean="0"/>
              <a:t>По данным ВОЗ, каждые 6,5 секунд в мире курение уносит одну жизнь, еще несколько человек заболевают или продолжают страдать от болезней, связанных с курением. </a:t>
            </a:r>
          </a:p>
          <a:p>
            <a:r>
              <a:rPr lang="ru-RU" dirty="0" smtClean="0"/>
              <a:t>По прогнозам ВОЗ, к 2025 году число курильщиков во всем мире может возрасти до 1,7 миллиарда с 1,3 миллиарда в настоящее время</a:t>
            </a:r>
            <a:r>
              <a:rPr lang="ru-RU" dirty="0" smtClean="0"/>
              <a:t>.</a:t>
            </a:r>
          </a:p>
          <a:p>
            <a:r>
              <a:rPr lang="ru-RU" dirty="0" smtClean="0"/>
              <a:t> </a:t>
            </a:r>
            <a:r>
              <a:rPr lang="ru-RU" dirty="0" smtClean="0"/>
              <a:t>Ежегодно курение уносит жизни 4,9 миллионов человек, и через 20 лет эта цифра может удвоиться, считают специалисты ВОЗ. </a:t>
            </a:r>
          </a:p>
          <a:p>
            <a:r>
              <a:rPr lang="ru-RU" dirty="0" smtClean="0"/>
              <a:t>За последние 20 лет в РФ в результате курения умерло около 5.8 миллионов человек. </a:t>
            </a:r>
            <a:r>
              <a:rPr lang="ru-RU" dirty="0" smtClean="0"/>
              <a:t>Всего население РФ: 141  895  </a:t>
            </a:r>
            <a:r>
              <a:rPr lang="ru-RU" dirty="0" smtClean="0"/>
              <a:t>500</a:t>
            </a:r>
            <a:br>
              <a:rPr lang="ru-RU" dirty="0" smtClean="0"/>
            </a:br>
            <a:endParaRPr lang="ru-RU" dirty="0" smtClean="0"/>
          </a:p>
          <a:p>
            <a:r>
              <a:rPr lang="ru-RU" dirty="0" smtClean="0"/>
              <a:t>Курение в России ежегодно убивает 332.000 человек Около 240.000 умирает в среднем возрасте </a:t>
            </a:r>
          </a:p>
          <a:p>
            <a:r>
              <a:rPr lang="ru-RU" dirty="0" smtClean="0"/>
              <a:t>Большинство из умерших в среднем возрасте по причине курения могли прожить еще 10, 20, 30 или более лет </a:t>
            </a:r>
            <a:endParaRPr lang="ru-RU" dirty="0" smtClean="0"/>
          </a:p>
          <a:p>
            <a:r>
              <a:rPr lang="ru-RU" dirty="0" smtClean="0"/>
              <a:t>Особые опасения вызывает увеличение числа курильщиков за счет женщин и подростков</a:t>
            </a:r>
            <a:endParaRPr lang="ru-RU" dirty="0" smtClean="0"/>
          </a:p>
          <a:p>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28596" y="214290"/>
          <a:ext cx="8505854" cy="66437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Файл:Nicotine-2D-skeletal.png">
            <a:hlinkClick r:id="rId3"/>
          </p:cNvPr>
          <p:cNvPicPr>
            <a:picLocks noChangeAspect="1" noChangeArrowheads="1"/>
          </p:cNvPicPr>
          <p:nvPr/>
        </p:nvPicPr>
        <p:blipFill>
          <a:blip r:embed="rId4" cstate="print">
            <a:lum bright="70000" contrast="-70000"/>
          </a:blip>
          <a:srcRect/>
          <a:stretch>
            <a:fillRect/>
          </a:stretch>
        </p:blipFill>
        <p:spPr bwMode="auto">
          <a:xfrm>
            <a:off x="-142908" y="4714884"/>
            <a:ext cx="2957486" cy="2286016"/>
          </a:xfrm>
          <a:prstGeom prst="rect">
            <a:avLst/>
          </a:prstGeom>
          <a:noFill/>
        </p:spPr>
      </p:pic>
      <p:sp>
        <p:nvSpPr>
          <p:cNvPr id="2" name="Заголовок 1"/>
          <p:cNvSpPr>
            <a:spLocks noGrp="1"/>
          </p:cNvSpPr>
          <p:nvPr>
            <p:ph type="ctrTitle"/>
          </p:nvPr>
        </p:nvSpPr>
        <p:spPr>
          <a:xfrm>
            <a:off x="214282" y="214290"/>
            <a:ext cx="7282844" cy="783086"/>
          </a:xfrm>
        </p:spPr>
        <p:txBody>
          <a:bodyPr>
            <a:normAutofit/>
          </a:bodyPr>
          <a:lstStyle/>
          <a:p>
            <a:r>
              <a:rPr lang="ru-RU" dirty="0" smtClean="0"/>
              <a:t>Действие никотина:</a:t>
            </a:r>
            <a:endParaRPr lang="ru-RU" dirty="0"/>
          </a:p>
        </p:txBody>
      </p:sp>
      <p:pic>
        <p:nvPicPr>
          <p:cNvPr id="1050" name="Picture 26" descr="Картинка 74 из 176">
            <a:hlinkClick r:id="rId5"/>
          </p:cNvPr>
          <p:cNvPicPr>
            <a:picLocks noChangeAspect="1" noChangeArrowheads="1"/>
          </p:cNvPicPr>
          <p:nvPr/>
        </p:nvPicPr>
        <p:blipFill>
          <a:blip r:embed="rId6" cstate="print"/>
          <a:srcRect/>
          <a:stretch>
            <a:fillRect/>
          </a:stretch>
        </p:blipFill>
        <p:spPr bwMode="auto">
          <a:xfrm>
            <a:off x="4286248" y="4572004"/>
            <a:ext cx="2428892" cy="2285996"/>
          </a:xfrm>
          <a:prstGeom prst="rect">
            <a:avLst/>
          </a:prstGeom>
          <a:noFill/>
        </p:spPr>
      </p:pic>
      <p:pic>
        <p:nvPicPr>
          <p:cNvPr id="1051" name="Picture 27" descr="C:\Documents and Settings\User\Рабочий стол\Новая папка\nicotine[1].jpg"/>
          <p:cNvPicPr>
            <a:picLocks noChangeAspect="1" noChangeArrowheads="1"/>
          </p:cNvPicPr>
          <p:nvPr/>
        </p:nvPicPr>
        <p:blipFill>
          <a:blip r:embed="rId7" cstate="print"/>
          <a:srcRect/>
          <a:stretch>
            <a:fillRect/>
          </a:stretch>
        </p:blipFill>
        <p:spPr bwMode="auto">
          <a:xfrm>
            <a:off x="6889752" y="285728"/>
            <a:ext cx="2254248" cy="2567008"/>
          </a:xfrm>
          <a:prstGeom prst="rect">
            <a:avLst/>
          </a:prstGeom>
          <a:noFill/>
        </p:spPr>
      </p:pic>
      <p:graphicFrame>
        <p:nvGraphicFramePr>
          <p:cNvPr id="20" name="Схема 19"/>
          <p:cNvGraphicFramePr/>
          <p:nvPr/>
        </p:nvGraphicFramePr>
        <p:xfrm>
          <a:off x="857224" y="857232"/>
          <a:ext cx="8286776" cy="578647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Картинка 6 из 4058">
            <a:hlinkClick r:id="rId3"/>
          </p:cNvPr>
          <p:cNvPicPr>
            <a:picLocks noChangeAspect="1" noChangeArrowheads="1"/>
          </p:cNvPicPr>
          <p:nvPr/>
        </p:nvPicPr>
        <p:blipFill>
          <a:blip r:embed="rId4" cstate="print"/>
          <a:srcRect/>
          <a:stretch>
            <a:fillRect/>
          </a:stretch>
        </p:blipFill>
        <p:spPr bwMode="auto">
          <a:xfrm>
            <a:off x="3571868" y="1000108"/>
            <a:ext cx="2643206" cy="5572164"/>
          </a:xfrm>
          <a:prstGeom prst="rect">
            <a:avLst/>
          </a:prstGeom>
          <a:noFill/>
        </p:spPr>
      </p:pic>
      <p:sp>
        <p:nvSpPr>
          <p:cNvPr id="7" name="TextBox 6"/>
          <p:cNvSpPr txBox="1"/>
          <p:nvPr/>
        </p:nvSpPr>
        <p:spPr>
          <a:xfrm>
            <a:off x="5143504" y="285728"/>
            <a:ext cx="1785950" cy="923330"/>
          </a:xfrm>
          <a:prstGeom prst="rect">
            <a:avLst/>
          </a:prstGeom>
          <a:noFill/>
        </p:spPr>
        <p:txBody>
          <a:bodyPr wrap="square" rtlCol="0">
            <a:spAutoFit/>
          </a:bodyPr>
          <a:lstStyle/>
          <a:p>
            <a:r>
              <a:rPr lang="ru-RU" b="1" dirty="0" smtClean="0"/>
              <a:t>Кожа, зубы:</a:t>
            </a:r>
          </a:p>
          <a:p>
            <a:r>
              <a:rPr lang="ru-RU" dirty="0" smtClean="0"/>
              <a:t>Лицо курильщика</a:t>
            </a:r>
            <a:endParaRPr lang="ru-RU" dirty="0"/>
          </a:p>
        </p:txBody>
      </p:sp>
      <p:sp>
        <p:nvSpPr>
          <p:cNvPr id="8" name="TextBox 7"/>
          <p:cNvSpPr txBox="1"/>
          <p:nvPr/>
        </p:nvSpPr>
        <p:spPr>
          <a:xfrm>
            <a:off x="5643570" y="1142985"/>
            <a:ext cx="2071702" cy="1200329"/>
          </a:xfrm>
          <a:prstGeom prst="rect">
            <a:avLst/>
          </a:prstGeom>
          <a:noFill/>
        </p:spPr>
        <p:txBody>
          <a:bodyPr wrap="square" rtlCol="0">
            <a:spAutoFit/>
          </a:bodyPr>
          <a:lstStyle/>
          <a:p>
            <a:r>
              <a:rPr lang="ru-RU" b="1" dirty="0" smtClean="0"/>
              <a:t>Легкие, бронхи:</a:t>
            </a:r>
          </a:p>
          <a:p>
            <a:r>
              <a:rPr lang="ru-RU" dirty="0" smtClean="0"/>
              <a:t>Хр.бронхит</a:t>
            </a:r>
          </a:p>
          <a:p>
            <a:r>
              <a:rPr lang="ru-RU" dirty="0" smtClean="0"/>
              <a:t>Эмфизема</a:t>
            </a:r>
          </a:p>
          <a:p>
            <a:r>
              <a:rPr lang="ru-RU" dirty="0" smtClean="0"/>
              <a:t>Рак</a:t>
            </a:r>
            <a:endParaRPr lang="ru-RU" dirty="0"/>
          </a:p>
        </p:txBody>
      </p:sp>
      <p:sp>
        <p:nvSpPr>
          <p:cNvPr id="9" name="TextBox 8"/>
          <p:cNvSpPr txBox="1"/>
          <p:nvPr/>
        </p:nvSpPr>
        <p:spPr>
          <a:xfrm>
            <a:off x="5786446" y="2357430"/>
            <a:ext cx="1357322" cy="923330"/>
          </a:xfrm>
          <a:prstGeom prst="rect">
            <a:avLst/>
          </a:prstGeom>
          <a:noFill/>
        </p:spPr>
        <p:txBody>
          <a:bodyPr wrap="square" rtlCol="0">
            <a:spAutoFit/>
          </a:bodyPr>
          <a:lstStyle/>
          <a:p>
            <a:r>
              <a:rPr lang="ru-RU" b="1" dirty="0" smtClean="0"/>
              <a:t>Сердце :</a:t>
            </a:r>
          </a:p>
          <a:p>
            <a:r>
              <a:rPr lang="ru-RU" dirty="0" smtClean="0"/>
              <a:t>ИБС</a:t>
            </a:r>
          </a:p>
          <a:p>
            <a:r>
              <a:rPr lang="ru-RU" dirty="0" smtClean="0"/>
              <a:t>Инфаркт</a:t>
            </a:r>
            <a:endParaRPr lang="ru-RU" dirty="0"/>
          </a:p>
        </p:txBody>
      </p:sp>
      <p:sp>
        <p:nvSpPr>
          <p:cNvPr id="10" name="TextBox 9"/>
          <p:cNvSpPr txBox="1"/>
          <p:nvPr/>
        </p:nvSpPr>
        <p:spPr>
          <a:xfrm>
            <a:off x="5643570" y="3286125"/>
            <a:ext cx="3000396" cy="2286015"/>
          </a:xfrm>
          <a:prstGeom prst="rect">
            <a:avLst/>
          </a:prstGeom>
          <a:noFill/>
        </p:spPr>
        <p:txBody>
          <a:bodyPr wrap="square" numCol="2" rtlCol="0">
            <a:spAutoFit/>
          </a:bodyPr>
          <a:lstStyle/>
          <a:p>
            <a:r>
              <a:rPr lang="ru-RU" b="1" dirty="0" smtClean="0"/>
              <a:t>Мочеполовая система</a:t>
            </a:r>
            <a:r>
              <a:rPr lang="ru-RU" dirty="0" smtClean="0"/>
              <a:t>:</a:t>
            </a:r>
          </a:p>
          <a:p>
            <a:r>
              <a:rPr lang="ru-RU" dirty="0" smtClean="0"/>
              <a:t>Бесплодие</a:t>
            </a:r>
          </a:p>
          <a:p>
            <a:r>
              <a:rPr lang="ru-RU" dirty="0" smtClean="0"/>
              <a:t>Половая дисфункция</a:t>
            </a:r>
          </a:p>
          <a:p>
            <a:r>
              <a:rPr lang="ru-RU" dirty="0" smtClean="0"/>
              <a:t>Рак</a:t>
            </a:r>
          </a:p>
          <a:p>
            <a:endParaRPr lang="ru-RU" b="1" dirty="0" smtClean="0"/>
          </a:p>
          <a:p>
            <a:endParaRPr lang="ru-RU" b="1" dirty="0" smtClean="0"/>
          </a:p>
          <a:p>
            <a:r>
              <a:rPr lang="ru-RU" b="1" dirty="0" smtClean="0"/>
              <a:t>У женщин-</a:t>
            </a:r>
          </a:p>
          <a:p>
            <a:r>
              <a:rPr lang="ru-RU" dirty="0" smtClean="0"/>
              <a:t>Выкидыши</a:t>
            </a:r>
          </a:p>
          <a:p>
            <a:r>
              <a:rPr lang="ru-RU" dirty="0" smtClean="0"/>
              <a:t>Бесплодие</a:t>
            </a:r>
          </a:p>
          <a:p>
            <a:r>
              <a:rPr lang="ru-RU" dirty="0" smtClean="0"/>
              <a:t>Задержка развития плода</a:t>
            </a:r>
          </a:p>
        </p:txBody>
      </p:sp>
      <p:sp>
        <p:nvSpPr>
          <p:cNvPr id="12" name="TextBox 11"/>
          <p:cNvSpPr txBox="1"/>
          <p:nvPr/>
        </p:nvSpPr>
        <p:spPr>
          <a:xfrm>
            <a:off x="5715008" y="5143512"/>
            <a:ext cx="2000264" cy="1477328"/>
          </a:xfrm>
          <a:prstGeom prst="rect">
            <a:avLst/>
          </a:prstGeom>
          <a:noFill/>
        </p:spPr>
        <p:txBody>
          <a:bodyPr wrap="square" rtlCol="0">
            <a:spAutoFit/>
          </a:bodyPr>
          <a:lstStyle/>
          <a:p>
            <a:r>
              <a:rPr lang="ru-RU" b="1" dirty="0" smtClean="0"/>
              <a:t>Периферические сосуды:</a:t>
            </a:r>
          </a:p>
          <a:p>
            <a:r>
              <a:rPr lang="ru-RU" dirty="0" smtClean="0"/>
              <a:t>Перемежающаяся хромота</a:t>
            </a:r>
          </a:p>
          <a:p>
            <a:r>
              <a:rPr lang="ru-RU" dirty="0" smtClean="0"/>
              <a:t>Гангрена</a:t>
            </a:r>
            <a:endParaRPr lang="ru-RU" dirty="0"/>
          </a:p>
        </p:txBody>
      </p:sp>
      <p:sp>
        <p:nvSpPr>
          <p:cNvPr id="13" name="TextBox 12"/>
          <p:cNvSpPr txBox="1"/>
          <p:nvPr/>
        </p:nvSpPr>
        <p:spPr>
          <a:xfrm>
            <a:off x="2857488" y="5572140"/>
            <a:ext cx="1285884" cy="923330"/>
          </a:xfrm>
          <a:prstGeom prst="rect">
            <a:avLst/>
          </a:prstGeom>
          <a:noFill/>
        </p:spPr>
        <p:txBody>
          <a:bodyPr wrap="square" rtlCol="0">
            <a:spAutoFit/>
          </a:bodyPr>
          <a:lstStyle/>
          <a:p>
            <a:r>
              <a:rPr lang="ru-RU" b="1" dirty="0" smtClean="0"/>
              <a:t>Нервная система:</a:t>
            </a:r>
          </a:p>
          <a:p>
            <a:r>
              <a:rPr lang="ru-RU" dirty="0" smtClean="0"/>
              <a:t>Невриты</a:t>
            </a:r>
            <a:endParaRPr lang="ru-RU" dirty="0"/>
          </a:p>
        </p:txBody>
      </p:sp>
      <p:sp>
        <p:nvSpPr>
          <p:cNvPr id="15" name="TextBox 14"/>
          <p:cNvSpPr txBox="1"/>
          <p:nvPr/>
        </p:nvSpPr>
        <p:spPr>
          <a:xfrm rot="10800000" flipV="1">
            <a:off x="2714612" y="4929198"/>
            <a:ext cx="1428760" cy="646331"/>
          </a:xfrm>
          <a:prstGeom prst="rect">
            <a:avLst/>
          </a:prstGeom>
          <a:noFill/>
        </p:spPr>
        <p:txBody>
          <a:bodyPr wrap="square" rtlCol="0">
            <a:spAutoFit/>
          </a:bodyPr>
          <a:lstStyle/>
          <a:p>
            <a:r>
              <a:rPr lang="ru-RU" b="1" dirty="0" smtClean="0"/>
              <a:t>Кости:</a:t>
            </a:r>
          </a:p>
          <a:p>
            <a:r>
              <a:rPr lang="ru-RU" dirty="0" err="1" smtClean="0"/>
              <a:t>Остеопороз</a:t>
            </a:r>
            <a:endParaRPr lang="ru-RU" dirty="0"/>
          </a:p>
        </p:txBody>
      </p:sp>
      <p:sp>
        <p:nvSpPr>
          <p:cNvPr id="16" name="TextBox 15"/>
          <p:cNvSpPr txBox="1"/>
          <p:nvPr/>
        </p:nvSpPr>
        <p:spPr>
          <a:xfrm>
            <a:off x="2357422" y="4000504"/>
            <a:ext cx="1500198" cy="1200329"/>
          </a:xfrm>
          <a:prstGeom prst="rect">
            <a:avLst/>
          </a:prstGeom>
          <a:noFill/>
        </p:spPr>
        <p:txBody>
          <a:bodyPr wrap="square" rtlCol="0">
            <a:spAutoFit/>
          </a:bodyPr>
          <a:lstStyle/>
          <a:p>
            <a:r>
              <a:rPr lang="ru-RU" b="1" dirty="0" smtClean="0"/>
              <a:t>Поджелудочная железа:</a:t>
            </a:r>
          </a:p>
          <a:p>
            <a:r>
              <a:rPr lang="ru-RU" dirty="0" smtClean="0"/>
              <a:t>Рак</a:t>
            </a:r>
          </a:p>
          <a:p>
            <a:endParaRPr lang="ru-RU" dirty="0"/>
          </a:p>
        </p:txBody>
      </p:sp>
      <p:sp>
        <p:nvSpPr>
          <p:cNvPr id="17" name="TextBox 16"/>
          <p:cNvSpPr txBox="1"/>
          <p:nvPr/>
        </p:nvSpPr>
        <p:spPr>
          <a:xfrm>
            <a:off x="1785918" y="2928934"/>
            <a:ext cx="2500330" cy="923330"/>
          </a:xfrm>
          <a:prstGeom prst="rect">
            <a:avLst/>
          </a:prstGeom>
          <a:noFill/>
        </p:spPr>
        <p:txBody>
          <a:bodyPr wrap="square" rtlCol="0">
            <a:spAutoFit/>
          </a:bodyPr>
          <a:lstStyle/>
          <a:p>
            <a:r>
              <a:rPr lang="ru-RU" b="1" dirty="0" smtClean="0"/>
              <a:t>Пищевод, желудок:</a:t>
            </a:r>
          </a:p>
          <a:p>
            <a:r>
              <a:rPr lang="ru-RU" dirty="0" err="1" smtClean="0"/>
              <a:t>Пептическая</a:t>
            </a:r>
            <a:r>
              <a:rPr lang="ru-RU" dirty="0" smtClean="0"/>
              <a:t> язва</a:t>
            </a:r>
          </a:p>
          <a:p>
            <a:r>
              <a:rPr lang="ru-RU" dirty="0" smtClean="0"/>
              <a:t>Рак</a:t>
            </a:r>
            <a:endParaRPr lang="ru-RU" dirty="0"/>
          </a:p>
        </p:txBody>
      </p:sp>
      <p:sp>
        <p:nvSpPr>
          <p:cNvPr id="18" name="TextBox 17"/>
          <p:cNvSpPr txBox="1"/>
          <p:nvPr/>
        </p:nvSpPr>
        <p:spPr>
          <a:xfrm>
            <a:off x="2643174" y="1571612"/>
            <a:ext cx="1643074" cy="1200329"/>
          </a:xfrm>
          <a:prstGeom prst="rect">
            <a:avLst/>
          </a:prstGeom>
          <a:noFill/>
        </p:spPr>
        <p:txBody>
          <a:bodyPr wrap="square" rtlCol="0">
            <a:spAutoFit/>
          </a:bodyPr>
          <a:lstStyle/>
          <a:p>
            <a:r>
              <a:rPr lang="ru-RU" b="1" dirty="0" smtClean="0"/>
              <a:t>Гортань, трахея:</a:t>
            </a:r>
          </a:p>
          <a:p>
            <a:r>
              <a:rPr lang="ru-RU" dirty="0" smtClean="0"/>
              <a:t>Воспаление, рак</a:t>
            </a:r>
            <a:endParaRPr lang="ru-RU" dirty="0"/>
          </a:p>
        </p:txBody>
      </p:sp>
      <p:sp>
        <p:nvSpPr>
          <p:cNvPr id="19" name="TextBox 18"/>
          <p:cNvSpPr txBox="1"/>
          <p:nvPr/>
        </p:nvSpPr>
        <p:spPr>
          <a:xfrm>
            <a:off x="2285984" y="1071546"/>
            <a:ext cx="2500330" cy="646331"/>
          </a:xfrm>
          <a:prstGeom prst="rect">
            <a:avLst/>
          </a:prstGeom>
          <a:noFill/>
        </p:spPr>
        <p:txBody>
          <a:bodyPr wrap="square" rtlCol="0">
            <a:spAutoFit/>
          </a:bodyPr>
          <a:lstStyle/>
          <a:p>
            <a:r>
              <a:rPr lang="ru-RU" b="1" dirty="0" smtClean="0"/>
              <a:t>Губы, рот, глотка:</a:t>
            </a:r>
          </a:p>
          <a:p>
            <a:r>
              <a:rPr lang="ru-RU" dirty="0" smtClean="0"/>
              <a:t>Рак</a:t>
            </a:r>
            <a:endParaRPr lang="ru-RU" dirty="0"/>
          </a:p>
        </p:txBody>
      </p:sp>
      <p:sp>
        <p:nvSpPr>
          <p:cNvPr id="20" name="TextBox 19"/>
          <p:cNvSpPr txBox="1"/>
          <p:nvPr/>
        </p:nvSpPr>
        <p:spPr>
          <a:xfrm>
            <a:off x="3571868" y="357166"/>
            <a:ext cx="1285884" cy="646331"/>
          </a:xfrm>
          <a:prstGeom prst="rect">
            <a:avLst/>
          </a:prstGeom>
          <a:noFill/>
        </p:spPr>
        <p:txBody>
          <a:bodyPr wrap="square" rtlCol="0">
            <a:spAutoFit/>
          </a:bodyPr>
          <a:lstStyle/>
          <a:p>
            <a:r>
              <a:rPr lang="ru-RU" b="1" dirty="0" smtClean="0"/>
              <a:t>Мозг:</a:t>
            </a:r>
          </a:p>
          <a:p>
            <a:r>
              <a:rPr lang="ru-RU" dirty="0" smtClean="0"/>
              <a:t>Инсульт</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linds(horizontal)">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additive="base">
                                        <p:cTn id="48" dur="500" fill="hold"/>
                                        <p:tgtEl>
                                          <p:spTgt spid="15"/>
                                        </p:tgtEl>
                                        <p:attrNameLst>
                                          <p:attrName>ppt_x</p:attrName>
                                        </p:attrNameLst>
                                      </p:cBhvr>
                                      <p:tavLst>
                                        <p:tav tm="0">
                                          <p:val>
                                            <p:strVal val="#ppt_x"/>
                                          </p:val>
                                        </p:tav>
                                        <p:tav tm="100000">
                                          <p:val>
                                            <p:strVal val="#ppt_x"/>
                                          </p:val>
                                        </p:tav>
                                      </p:tavLst>
                                    </p:anim>
                                    <p:anim calcmode="lin" valueType="num">
                                      <p:cBhvr additive="base">
                                        <p:cTn id="4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ppt_x"/>
                                          </p:val>
                                        </p:tav>
                                        <p:tav tm="100000">
                                          <p:val>
                                            <p:strVal val="#ppt_x"/>
                                          </p:val>
                                        </p:tav>
                                      </p:tavLst>
                                    </p:anim>
                                    <p:anim calcmode="lin" valueType="num">
                                      <p:cBhvr additive="base">
                                        <p:cTn id="5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ppt_x"/>
                                          </p:val>
                                        </p:tav>
                                        <p:tav tm="100000">
                                          <p:val>
                                            <p:strVal val="#ppt_x"/>
                                          </p:val>
                                        </p:tav>
                                      </p:tavLst>
                                    </p:anim>
                                    <p:anim calcmode="lin" valueType="num">
                                      <p:cBhvr additive="base">
                                        <p:cTn id="6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fill="hold"/>
                                        <p:tgtEl>
                                          <p:spTgt spid="18"/>
                                        </p:tgtEl>
                                        <p:attrNameLst>
                                          <p:attrName>ppt_x</p:attrName>
                                        </p:attrNameLst>
                                      </p:cBhvr>
                                      <p:tavLst>
                                        <p:tav tm="0">
                                          <p:val>
                                            <p:strVal val="#ppt_x"/>
                                          </p:val>
                                        </p:tav>
                                        <p:tav tm="100000">
                                          <p:val>
                                            <p:strVal val="#ppt_x"/>
                                          </p:val>
                                        </p:tav>
                                      </p:tavLst>
                                    </p:anim>
                                    <p:anim calcmode="lin" valueType="num">
                                      <p:cBhvr additive="base">
                                        <p:cTn id="67"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500" fill="hold"/>
                                        <p:tgtEl>
                                          <p:spTgt spid="19"/>
                                        </p:tgtEl>
                                        <p:attrNameLst>
                                          <p:attrName>ppt_x</p:attrName>
                                        </p:attrNameLst>
                                      </p:cBhvr>
                                      <p:tavLst>
                                        <p:tav tm="0">
                                          <p:val>
                                            <p:strVal val="#ppt_x"/>
                                          </p:val>
                                        </p:tav>
                                        <p:tav tm="100000">
                                          <p:val>
                                            <p:strVal val="#ppt_x"/>
                                          </p:val>
                                        </p:tav>
                                      </p:tavLst>
                                    </p:anim>
                                    <p:anim calcmode="lin" valueType="num">
                                      <p:cBhvr additive="base">
                                        <p:cTn id="7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grpId="0" nodeType="click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500" fill="hold"/>
                                        <p:tgtEl>
                                          <p:spTgt spid="20"/>
                                        </p:tgtEl>
                                        <p:attrNameLst>
                                          <p:attrName>ppt_x</p:attrName>
                                        </p:attrNameLst>
                                      </p:cBhvr>
                                      <p:tavLst>
                                        <p:tav tm="0">
                                          <p:val>
                                            <p:strVal val="#ppt_x"/>
                                          </p:val>
                                        </p:tav>
                                        <p:tav tm="100000">
                                          <p:val>
                                            <p:strVal val="#ppt_x"/>
                                          </p:val>
                                        </p:tav>
                                      </p:tavLst>
                                    </p:anim>
                                    <p:anim calcmode="lin" valueType="num">
                                      <p:cBhvr additive="base">
                                        <p:cTn id="7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2" grpId="0"/>
      <p:bldP spid="13" grpId="0"/>
      <p:bldP spid="15" grpId="0"/>
      <p:bldP spid="16" grpId="0"/>
      <p:bldP spid="17" grpId="0"/>
      <p:bldP spid="18" grpId="0"/>
      <p:bldP spid="19" grpId="0"/>
      <p:bldP spid="2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User\Рабочий стол\Новая папка\013[1].jpg"/>
          <p:cNvPicPr>
            <a:picLocks noChangeAspect="1" noChangeArrowheads="1"/>
          </p:cNvPicPr>
          <p:nvPr/>
        </p:nvPicPr>
        <p:blipFill>
          <a:blip r:embed="rId3" cstate="print">
            <a:lum bright="70000" contrast="-70000"/>
          </a:blip>
          <a:srcRect/>
          <a:stretch>
            <a:fillRect/>
          </a:stretch>
        </p:blipFill>
        <p:spPr bwMode="auto">
          <a:xfrm>
            <a:off x="0" y="0"/>
            <a:ext cx="9286908" cy="6858000"/>
          </a:xfrm>
          <a:prstGeom prst="rect">
            <a:avLst/>
          </a:prstGeom>
          <a:noFill/>
        </p:spPr>
      </p:pic>
      <p:sp>
        <p:nvSpPr>
          <p:cNvPr id="2" name="Заголовок 1"/>
          <p:cNvSpPr>
            <a:spLocks noGrp="1"/>
          </p:cNvSpPr>
          <p:nvPr>
            <p:ph type="title"/>
          </p:nvPr>
        </p:nvSpPr>
        <p:spPr>
          <a:xfrm>
            <a:off x="1214414" y="274638"/>
            <a:ext cx="7719274" cy="796908"/>
          </a:xfrm>
        </p:spPr>
        <p:txBody>
          <a:bodyPr>
            <a:normAutofit fontScale="90000"/>
          </a:bodyPr>
          <a:lstStyle/>
          <a:p>
            <a:r>
              <a:rPr lang="ru-RU" dirty="0" smtClean="0"/>
              <a:t>Рекомендации в первые дни отказа от курения:</a:t>
            </a:r>
            <a:endParaRPr lang="ru-RU" dirty="0"/>
          </a:p>
        </p:txBody>
      </p:sp>
      <p:sp>
        <p:nvSpPr>
          <p:cNvPr id="5" name="Содержимое 4"/>
          <p:cNvSpPr>
            <a:spLocks noGrp="1"/>
          </p:cNvSpPr>
          <p:nvPr>
            <p:ph idx="1"/>
          </p:nvPr>
        </p:nvSpPr>
        <p:spPr>
          <a:xfrm>
            <a:off x="928662" y="1285860"/>
            <a:ext cx="7926708" cy="5143536"/>
          </a:xfrm>
        </p:spPr>
        <p:txBody>
          <a:bodyPr>
            <a:noAutofit/>
          </a:bodyPr>
          <a:lstStyle/>
          <a:p>
            <a:r>
              <a:rPr lang="ru-RU" sz="2000" dirty="0" smtClean="0"/>
              <a:t>Увеличить прием жидкости до 2,5-3 литров в день с целью снятия интоксикации: минеральная вода, соки, некрепкий чай с лимоном.</a:t>
            </a:r>
          </a:p>
          <a:p>
            <a:r>
              <a:rPr lang="ru-RU" sz="2000" dirty="0" smtClean="0"/>
              <a:t>Не пейте крепкий чай и кофе – это обостряет тягу к сигарете. По той же причине не следует есть острые и пряные блюда.</a:t>
            </a:r>
          </a:p>
          <a:p>
            <a:r>
              <a:rPr lang="ru-RU" sz="2000" dirty="0" smtClean="0"/>
              <a:t>Ешьте больше свежих овощей и кисломолочных продуктов.</a:t>
            </a:r>
          </a:p>
          <a:p>
            <a:r>
              <a:rPr lang="ru-RU" sz="2000" dirty="0" smtClean="0"/>
              <a:t>Снизьте калорийность питания за счет ограничения углеводов (торты, кексы, шоколад) и животного жира.</a:t>
            </a:r>
          </a:p>
          <a:p>
            <a:r>
              <a:rPr lang="ru-RU" sz="2000" dirty="0" smtClean="0"/>
              <a:t>Каждый день съедайте ложку меда – он помогает очистить организм от вредных веществ.</a:t>
            </a:r>
          </a:p>
          <a:p>
            <a:r>
              <a:rPr lang="ru-RU" sz="2000" dirty="0" smtClean="0"/>
              <a:t>Ваша физическая активность должна быть высокой. Это отвлекает от курения, «очищает» дыхание за счет увеличения вентиляции легких, способствует дополнительному выбросу адреналина в кровь</a:t>
            </a:r>
          </a:p>
          <a:p>
            <a:r>
              <a:rPr lang="ru-RU" sz="2000" dirty="0" smtClean="0"/>
              <a:t>Ежедневно принимайте душ. Вода смывает токсические вещества, выделяемые из организма через кожу.</a:t>
            </a:r>
            <a:endParaRPr lang="ru-RU" sz="20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868346"/>
          </a:xfrm>
        </p:spPr>
        <p:txBody>
          <a:bodyPr>
            <a:normAutofit/>
          </a:bodyPr>
          <a:lstStyle/>
          <a:p>
            <a:r>
              <a:rPr lang="ru-RU" sz="3200" dirty="0" smtClean="0"/>
              <a:t>Алкоголизм.</a:t>
            </a:r>
            <a:endParaRPr lang="ru-RU" sz="3200" dirty="0"/>
          </a:p>
        </p:txBody>
      </p:sp>
      <p:sp>
        <p:nvSpPr>
          <p:cNvPr id="3" name="Содержимое 2"/>
          <p:cNvSpPr>
            <a:spLocks noGrp="1"/>
          </p:cNvSpPr>
          <p:nvPr>
            <p:ph idx="1"/>
          </p:nvPr>
        </p:nvSpPr>
        <p:spPr>
          <a:xfrm>
            <a:off x="1435608" y="1214422"/>
            <a:ext cx="7498080" cy="5033978"/>
          </a:xfrm>
        </p:spPr>
        <p:txBody>
          <a:bodyPr>
            <a:noAutofit/>
          </a:bodyPr>
          <a:lstStyle/>
          <a:p>
            <a:r>
              <a:rPr lang="ru-RU" sz="1600" dirty="0" smtClean="0"/>
              <a:t>Употребление алкоголя в Турции составляет 1,5 л в год на человека, прирост населения составляет 900 000 человек в год, в Китае употребление алкоголя в год на человека составляет 5 л, прирост населения – 6 млн. ежегодно. </a:t>
            </a:r>
          </a:p>
          <a:p>
            <a:r>
              <a:rPr lang="ru-RU" sz="1600" dirty="0" smtClean="0"/>
              <a:t>В России потребление алкоголя на душу населения составляет </a:t>
            </a:r>
            <a:r>
              <a:rPr lang="ru-RU" sz="1600" dirty="0" smtClean="0"/>
              <a:t>  </a:t>
            </a:r>
            <a:r>
              <a:rPr lang="ru-RU" sz="2400" dirty="0" smtClean="0">
                <a:solidFill>
                  <a:srgbClr val="FF0000"/>
                </a:solidFill>
              </a:rPr>
              <a:t>15-18 </a:t>
            </a:r>
            <a:r>
              <a:rPr lang="ru-RU" sz="2400" dirty="0" smtClean="0">
                <a:solidFill>
                  <a:srgbClr val="FF0000"/>
                </a:solidFill>
              </a:rPr>
              <a:t>литров в год, включая новорожденных</a:t>
            </a:r>
            <a:r>
              <a:rPr lang="ru-RU" sz="1600" dirty="0" smtClean="0">
                <a:solidFill>
                  <a:srgbClr val="FF0000"/>
                </a:solidFill>
              </a:rPr>
              <a:t>! </a:t>
            </a:r>
          </a:p>
          <a:p>
            <a:r>
              <a:rPr lang="ru-RU" sz="1600" dirty="0" smtClean="0"/>
              <a:t>По данным ВОЗ употребление более 8 литров алкоголя в год ведет к необратимому угасанию этноса. По данным федеральной службы государственной статистики начиная с 1992 года средняя убыль российского населения в год составляет 774,649 человек. </a:t>
            </a:r>
          </a:p>
          <a:p>
            <a:r>
              <a:rPr lang="ru-RU" sz="1600" dirty="0" smtClean="0"/>
              <a:t>Россия 7 последних лет занимает устойчивое первое место по детскому алкоголизму. Девочки начинают пить раньше, чем мальчики. Женский алкоголизм в стране приводит к росту заболеваемости среди новорожденных и детей. У выпивающих матерей чаще рождаются дети больные синдромом Дауна, синдромом Эдвардса, со сложными пороками сердца. Самым страшным последствием «алкогольного зачатия» или влияния алкоголя в раннюю стадию беременности является фетальный алкогольный синдром, когда рождается ребенок со множественными внутренними и внешними уродствами.  </a:t>
            </a:r>
            <a:endParaRPr lang="ru-RU" sz="16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14290"/>
            <a:ext cx="8229600" cy="1143000"/>
          </a:xfrm>
        </p:spPr>
        <p:txBody>
          <a:bodyPr>
            <a:normAutofit fontScale="90000"/>
          </a:bodyPr>
          <a:lstStyle/>
          <a:p>
            <a:r>
              <a:rPr lang="ru-RU" dirty="0" smtClean="0"/>
              <a:t>Действие алкоголя на организм:</a:t>
            </a:r>
            <a:endParaRPr lang="ru-RU" dirty="0"/>
          </a:p>
        </p:txBody>
      </p:sp>
      <p:sp>
        <p:nvSpPr>
          <p:cNvPr id="6" name="Текст 5"/>
          <p:cNvSpPr>
            <a:spLocks noGrp="1"/>
          </p:cNvSpPr>
          <p:nvPr>
            <p:ph type="body" idx="1"/>
          </p:nvPr>
        </p:nvSpPr>
        <p:spPr>
          <a:xfrm>
            <a:off x="4572000" y="4429132"/>
            <a:ext cx="4023360" cy="2000264"/>
          </a:xfrm>
        </p:spPr>
        <p:txBody>
          <a:bodyPr>
            <a:normAutofit fontScale="92500" lnSpcReduction="20000"/>
          </a:bodyPr>
          <a:lstStyle/>
          <a:p>
            <a:pPr marL="521208" indent="-457200">
              <a:buAutoNum type="arabicPeriod"/>
            </a:pPr>
            <a:r>
              <a:rPr lang="ru-RU" dirty="0" smtClean="0"/>
              <a:t>Эритроциты в составе конгломерата не могут протиснуться через </a:t>
            </a:r>
            <a:r>
              <a:rPr lang="ru-RU" dirty="0" err="1" smtClean="0"/>
              <a:t>микрокапилляры</a:t>
            </a:r>
            <a:r>
              <a:rPr lang="ru-RU" dirty="0" smtClean="0"/>
              <a:t> внутренних органов (мозг, сетчатка).</a:t>
            </a:r>
          </a:p>
          <a:p>
            <a:pPr marL="521208" indent="-457200">
              <a:buAutoNum type="arabicPeriod"/>
            </a:pPr>
            <a:r>
              <a:rPr lang="ru-RU" dirty="0" smtClean="0"/>
              <a:t>Нарушается кровоток в органах, клетки испытывают кислородное голодание и отмирают.</a:t>
            </a:r>
          </a:p>
          <a:p>
            <a:pPr marL="521208" indent="-457200">
              <a:buAutoNum type="arabicPeriod"/>
            </a:pPr>
            <a:endParaRPr lang="ru-RU" dirty="0"/>
          </a:p>
        </p:txBody>
      </p:sp>
      <p:sp>
        <p:nvSpPr>
          <p:cNvPr id="7" name="Текст 6"/>
          <p:cNvSpPr>
            <a:spLocks noGrp="1"/>
          </p:cNvSpPr>
          <p:nvPr>
            <p:ph type="body" sz="half" idx="3"/>
          </p:nvPr>
        </p:nvSpPr>
        <p:spPr>
          <a:xfrm>
            <a:off x="357158" y="4500570"/>
            <a:ext cx="4023360" cy="2000264"/>
          </a:xfrm>
        </p:spPr>
        <p:txBody>
          <a:bodyPr>
            <a:normAutofit fontScale="92500" lnSpcReduction="10000"/>
          </a:bodyPr>
          <a:lstStyle/>
          <a:p>
            <a:r>
              <a:rPr lang="ru-RU" dirty="0" smtClean="0"/>
              <a:t>1.Алкоголь удаляет защитный отрицательный заряд с поверхности эритроцита</a:t>
            </a:r>
          </a:p>
          <a:p>
            <a:r>
              <a:rPr lang="ru-RU" dirty="0" smtClean="0"/>
              <a:t>2.Эритроциты слипаются, образуя  конгломераты. Сгустки имеют неправильную форму и содержат в среднем 200-500 эритроцитов.</a:t>
            </a:r>
            <a:endParaRPr lang="ru-RU" dirty="0"/>
          </a:p>
        </p:txBody>
      </p:sp>
      <p:pic>
        <p:nvPicPr>
          <p:cNvPr id="2051" name="Picture 3" descr="C:\Documents and Settings\User\Рабочий стол\Новая папка\02-neiron-dlya-veb_pr[1].jpg"/>
          <p:cNvPicPr>
            <a:picLocks noGrp="1" noChangeAspect="1" noChangeArrowheads="1"/>
          </p:cNvPicPr>
          <p:nvPr>
            <p:ph sz="quarter" idx="2"/>
          </p:nvPr>
        </p:nvPicPr>
        <p:blipFill>
          <a:blip r:embed="rId3" cstate="print"/>
          <a:stretch>
            <a:fillRect/>
          </a:stretch>
        </p:blipFill>
        <p:spPr bwMode="auto">
          <a:xfrm>
            <a:off x="4714876" y="1643050"/>
            <a:ext cx="4165601" cy="1844627"/>
          </a:xfrm>
          <a:prstGeom prst="rect">
            <a:avLst/>
          </a:prstGeom>
          <a:noFill/>
        </p:spPr>
      </p:pic>
      <p:pic>
        <p:nvPicPr>
          <p:cNvPr id="2050" name="Picture 2" descr="C:\Documents and Settings\User\Рабочий стол\Новая папка\651[1].jpg"/>
          <p:cNvPicPr>
            <a:picLocks noChangeAspect="1" noChangeArrowheads="1"/>
          </p:cNvPicPr>
          <p:nvPr/>
        </p:nvPicPr>
        <p:blipFill>
          <a:blip r:embed="rId4" cstate="print"/>
          <a:srcRect/>
          <a:stretch>
            <a:fillRect/>
          </a:stretch>
        </p:blipFill>
        <p:spPr bwMode="auto">
          <a:xfrm>
            <a:off x="214282" y="1357298"/>
            <a:ext cx="4429156" cy="2928958"/>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одзаголовок 7"/>
          <p:cNvSpPr>
            <a:spLocks noGrp="1"/>
          </p:cNvSpPr>
          <p:nvPr>
            <p:ph type="body" idx="1"/>
          </p:nvPr>
        </p:nvSpPr>
        <p:spPr>
          <a:xfrm>
            <a:off x="285720" y="5072074"/>
            <a:ext cx="4023360" cy="1428760"/>
          </a:xfrm>
        </p:spPr>
        <p:txBody>
          <a:bodyPr>
            <a:normAutofit fontScale="92500" lnSpcReduction="20000"/>
          </a:bodyPr>
          <a:lstStyle/>
          <a:p>
            <a:r>
              <a:rPr lang="ru-RU" dirty="0" smtClean="0"/>
              <a:t/>
            </a:r>
            <a:br>
              <a:rPr lang="ru-RU" dirty="0" smtClean="0"/>
            </a:br>
            <a:r>
              <a:rPr lang="ru-RU" dirty="0" smtClean="0"/>
              <a:t>В результате расщепления этанола образуется ацетальдегид, оказывающий непосредственное токсическое действие на клетки печени и вызывает их  перерождение. </a:t>
            </a:r>
            <a:endParaRPr lang="ru-RU" dirty="0"/>
          </a:p>
        </p:txBody>
      </p:sp>
      <p:sp>
        <p:nvSpPr>
          <p:cNvPr id="12" name="Текст 11"/>
          <p:cNvSpPr>
            <a:spLocks noGrp="1"/>
          </p:cNvSpPr>
          <p:nvPr>
            <p:ph type="body" sz="half" idx="3"/>
          </p:nvPr>
        </p:nvSpPr>
        <p:spPr>
          <a:xfrm>
            <a:off x="4643438" y="4572008"/>
            <a:ext cx="4023360" cy="1857388"/>
          </a:xfrm>
        </p:spPr>
        <p:txBody>
          <a:bodyPr>
            <a:normAutofit fontScale="85000" lnSpcReduction="20000"/>
          </a:bodyPr>
          <a:lstStyle/>
          <a:p>
            <a:pPr marL="521208" indent="-457200">
              <a:buAutoNum type="arabicPeriod"/>
            </a:pPr>
            <a:r>
              <a:rPr lang="ru-RU" dirty="0" smtClean="0"/>
              <a:t>Оказывает раздражающее действие на слизистые ЖКТ</a:t>
            </a:r>
          </a:p>
          <a:p>
            <a:pPr marL="521208" indent="-457200">
              <a:buAutoNum type="arabicPeriod"/>
            </a:pPr>
            <a:r>
              <a:rPr lang="ru-RU" dirty="0" smtClean="0"/>
              <a:t>Усиливается выработка желудочного сока, содержащего большое количество соляной кислоты</a:t>
            </a:r>
          </a:p>
          <a:p>
            <a:pPr marL="521208" indent="-457200">
              <a:buAutoNum type="arabicPeriod"/>
            </a:pPr>
            <a:r>
              <a:rPr lang="ru-RU" dirty="0" smtClean="0"/>
              <a:t>Повреждение слизистой, злокачественное перерождение клеток.</a:t>
            </a:r>
            <a:endParaRPr lang="ru-RU" dirty="0"/>
          </a:p>
        </p:txBody>
      </p:sp>
      <p:sp>
        <p:nvSpPr>
          <p:cNvPr id="11" name="Содержимое 10"/>
          <p:cNvSpPr>
            <a:spLocks noGrp="1"/>
          </p:cNvSpPr>
          <p:nvPr>
            <p:ph sz="quarter" idx="2"/>
          </p:nvPr>
        </p:nvSpPr>
        <p:spPr>
          <a:xfrm>
            <a:off x="500034" y="357166"/>
            <a:ext cx="4023360" cy="4643470"/>
          </a:xfrm>
        </p:spPr>
        <p:txBody>
          <a:bodyPr/>
          <a:lstStyle/>
          <a:p>
            <a:r>
              <a:rPr lang="ru-RU" dirty="0" smtClean="0"/>
              <a:t>Влияние на печень</a:t>
            </a:r>
            <a:endParaRPr lang="ru-RU" dirty="0"/>
          </a:p>
        </p:txBody>
      </p:sp>
      <p:sp>
        <p:nvSpPr>
          <p:cNvPr id="13" name="Содержимое 12"/>
          <p:cNvSpPr>
            <a:spLocks noGrp="1"/>
          </p:cNvSpPr>
          <p:nvPr>
            <p:ph sz="quarter" idx="4"/>
          </p:nvPr>
        </p:nvSpPr>
        <p:spPr>
          <a:xfrm>
            <a:off x="4714876" y="357166"/>
            <a:ext cx="4023360" cy="3714776"/>
          </a:xfrm>
        </p:spPr>
        <p:txBody>
          <a:bodyPr/>
          <a:lstStyle/>
          <a:p>
            <a:r>
              <a:rPr lang="ru-RU" dirty="0" smtClean="0"/>
              <a:t>Желудок, поджелудочная железа</a:t>
            </a:r>
            <a:endParaRPr lang="ru-RU" dirty="0"/>
          </a:p>
        </p:txBody>
      </p:sp>
      <p:pic>
        <p:nvPicPr>
          <p:cNvPr id="4098" name="Picture 2" descr="http://neproblema.com.ua/images/news/livers.jpg"/>
          <p:cNvPicPr>
            <a:picLocks noChangeAspect="1" noChangeArrowheads="1"/>
          </p:cNvPicPr>
          <p:nvPr/>
        </p:nvPicPr>
        <p:blipFill>
          <a:blip r:embed="rId3" cstate="print"/>
          <a:srcRect/>
          <a:stretch>
            <a:fillRect/>
          </a:stretch>
        </p:blipFill>
        <p:spPr bwMode="auto">
          <a:xfrm>
            <a:off x="857224" y="2500306"/>
            <a:ext cx="3214710" cy="2071702"/>
          </a:xfrm>
          <a:prstGeom prst="rect">
            <a:avLst/>
          </a:prstGeom>
          <a:noFill/>
        </p:spPr>
      </p:pic>
      <p:pic>
        <p:nvPicPr>
          <p:cNvPr id="4100" name="Picture 4" descr="Картинка 8 из 40">
            <a:hlinkClick r:id="rId4"/>
          </p:cNvPr>
          <p:cNvPicPr>
            <a:picLocks noChangeAspect="1" noChangeArrowheads="1"/>
          </p:cNvPicPr>
          <p:nvPr/>
        </p:nvPicPr>
        <p:blipFill>
          <a:blip r:embed="rId5" cstate="print"/>
          <a:srcRect/>
          <a:stretch>
            <a:fillRect/>
          </a:stretch>
        </p:blipFill>
        <p:spPr bwMode="auto">
          <a:xfrm>
            <a:off x="642910" y="785794"/>
            <a:ext cx="3714776" cy="1338280"/>
          </a:xfrm>
          <a:prstGeom prst="rect">
            <a:avLst/>
          </a:prstGeom>
          <a:noFill/>
        </p:spPr>
      </p:pic>
      <p:pic>
        <p:nvPicPr>
          <p:cNvPr id="4102" name="Picture 6" descr="Картинка 13 из 1409">
            <a:hlinkClick r:id="rId6"/>
          </p:cNvPr>
          <p:cNvPicPr>
            <a:picLocks noChangeAspect="1" noChangeArrowheads="1"/>
          </p:cNvPicPr>
          <p:nvPr/>
        </p:nvPicPr>
        <p:blipFill>
          <a:blip r:embed="rId7" cstate="print"/>
          <a:srcRect/>
          <a:stretch>
            <a:fillRect/>
          </a:stretch>
        </p:blipFill>
        <p:spPr bwMode="auto">
          <a:xfrm>
            <a:off x="5286380" y="1428736"/>
            <a:ext cx="3000397" cy="2666996"/>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785786" y="214290"/>
            <a:ext cx="6215106" cy="857256"/>
          </a:xfrm>
        </p:spPr>
        <p:txBody>
          <a:bodyPr/>
          <a:lstStyle/>
          <a:p>
            <a:r>
              <a:rPr lang="ru-RU" dirty="0" smtClean="0"/>
              <a:t>Пивной алкоголизм:</a:t>
            </a:r>
            <a:endParaRPr lang="ru-RU" dirty="0"/>
          </a:p>
        </p:txBody>
      </p:sp>
      <p:sp>
        <p:nvSpPr>
          <p:cNvPr id="9" name="Содержимое 8"/>
          <p:cNvSpPr>
            <a:spLocks noGrp="1"/>
          </p:cNvSpPr>
          <p:nvPr>
            <p:ph sz="half" idx="2"/>
          </p:nvPr>
        </p:nvSpPr>
        <p:spPr>
          <a:xfrm>
            <a:off x="5214942" y="1428736"/>
            <a:ext cx="3657600" cy="4663440"/>
          </a:xfrm>
        </p:spPr>
        <p:txBody>
          <a:bodyPr>
            <a:normAutofit/>
          </a:bodyPr>
          <a:lstStyle/>
          <a:p>
            <a:endParaRPr lang="ru-RU" dirty="0" smtClean="0"/>
          </a:p>
          <a:p>
            <a:endParaRPr lang="ru-RU" dirty="0"/>
          </a:p>
        </p:txBody>
      </p:sp>
      <p:graphicFrame>
        <p:nvGraphicFramePr>
          <p:cNvPr id="11" name="Схема 10"/>
          <p:cNvGraphicFramePr/>
          <p:nvPr/>
        </p:nvGraphicFramePr>
        <p:xfrm>
          <a:off x="1071538" y="1214422"/>
          <a:ext cx="7143800" cy="45720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24" name="Picture 4" descr="Картинка 27 из 16983">
            <a:hlinkClick r:id="rId8"/>
          </p:cNvPr>
          <p:cNvPicPr>
            <a:picLocks noChangeAspect="1" noChangeArrowheads="1"/>
          </p:cNvPicPr>
          <p:nvPr/>
        </p:nvPicPr>
        <p:blipFill>
          <a:blip r:embed="rId9" cstate="print"/>
          <a:srcRect/>
          <a:stretch>
            <a:fillRect/>
          </a:stretch>
        </p:blipFill>
        <p:spPr bwMode="auto">
          <a:xfrm>
            <a:off x="285720" y="1142984"/>
            <a:ext cx="2143108" cy="1428760"/>
          </a:xfrm>
          <a:prstGeom prst="rect">
            <a:avLst/>
          </a:prstGeom>
          <a:noFill/>
        </p:spPr>
      </p:pic>
      <p:pic>
        <p:nvPicPr>
          <p:cNvPr id="30726" name="Picture 6" descr="Картинка 43 из 16983">
            <a:hlinkClick r:id="rId10"/>
          </p:cNvPr>
          <p:cNvPicPr>
            <a:picLocks noChangeAspect="1" noChangeArrowheads="1"/>
          </p:cNvPicPr>
          <p:nvPr/>
        </p:nvPicPr>
        <p:blipFill>
          <a:blip r:embed="rId11" cstate="print"/>
          <a:srcRect/>
          <a:stretch>
            <a:fillRect/>
          </a:stretch>
        </p:blipFill>
        <p:spPr bwMode="auto">
          <a:xfrm>
            <a:off x="5929322" y="857232"/>
            <a:ext cx="2733700" cy="1714492"/>
          </a:xfrm>
          <a:prstGeom prst="rect">
            <a:avLst/>
          </a:prstGeom>
          <a:noFill/>
        </p:spPr>
      </p:pic>
      <p:pic>
        <p:nvPicPr>
          <p:cNvPr id="30728" name="Picture 8" descr="Картинка 1 из 14">
            <a:hlinkClick r:id="rId12"/>
          </p:cNvPr>
          <p:cNvPicPr>
            <a:picLocks noChangeAspect="1" noChangeArrowheads="1"/>
          </p:cNvPicPr>
          <p:nvPr/>
        </p:nvPicPr>
        <p:blipFill>
          <a:blip r:embed="rId13" cstate="print"/>
          <a:srcRect/>
          <a:stretch>
            <a:fillRect/>
          </a:stretch>
        </p:blipFill>
        <p:spPr bwMode="auto">
          <a:xfrm>
            <a:off x="6000760" y="2714620"/>
            <a:ext cx="2643206" cy="1500198"/>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smtClean="0"/>
              <a:t>Фитоэстрогены</a:t>
            </a:r>
            <a:r>
              <a:rPr lang="ru-RU" dirty="0" smtClean="0"/>
              <a:t>:</a:t>
            </a:r>
            <a:endParaRPr lang="ru-RU" dirty="0"/>
          </a:p>
        </p:txBody>
      </p:sp>
      <p:sp>
        <p:nvSpPr>
          <p:cNvPr id="4" name="Содержимое 3"/>
          <p:cNvSpPr>
            <a:spLocks noGrp="1"/>
          </p:cNvSpPr>
          <p:nvPr>
            <p:ph sz="half" idx="2"/>
          </p:nvPr>
        </p:nvSpPr>
        <p:spPr>
          <a:xfrm>
            <a:off x="5286380" y="500042"/>
            <a:ext cx="3657600" cy="4663440"/>
          </a:xfrm>
        </p:spPr>
        <p:txBody>
          <a:bodyPr/>
          <a:lstStyle/>
          <a:p>
            <a:pPr>
              <a:buNone/>
            </a:pPr>
            <a:r>
              <a:rPr lang="ru-RU" sz="2000" dirty="0" smtClean="0"/>
              <a:t>Феминизация мужчин</a:t>
            </a:r>
          </a:p>
          <a:p>
            <a:r>
              <a:rPr lang="ru-RU" sz="2000" dirty="0" smtClean="0"/>
              <a:t>Отложение жира по «женскому типу</a:t>
            </a:r>
            <a:r>
              <a:rPr lang="ru-RU" sz="2000" dirty="0" smtClean="0"/>
              <a:t>»: на груди (гинекомастия), бедрах</a:t>
            </a:r>
            <a:endParaRPr lang="ru-RU" sz="2000" dirty="0" smtClean="0"/>
          </a:p>
          <a:p>
            <a:r>
              <a:rPr lang="ru-RU" sz="2000" dirty="0" smtClean="0"/>
              <a:t>Голос становится более </a:t>
            </a:r>
            <a:r>
              <a:rPr lang="ru-RU" sz="2000" dirty="0" smtClean="0"/>
              <a:t>тонким</a:t>
            </a:r>
          </a:p>
          <a:p>
            <a:r>
              <a:rPr lang="ru-RU" sz="2000" dirty="0" smtClean="0"/>
              <a:t>Пропадает </a:t>
            </a:r>
            <a:r>
              <a:rPr lang="ru-RU" sz="2000" dirty="0" err="1" smtClean="0"/>
              <a:t>оволосенение</a:t>
            </a:r>
            <a:r>
              <a:rPr lang="ru-RU" sz="2000" dirty="0" smtClean="0"/>
              <a:t> на руках и груди</a:t>
            </a:r>
            <a:endParaRPr lang="ru-RU" sz="2000" dirty="0" smtClean="0"/>
          </a:p>
          <a:p>
            <a:r>
              <a:rPr lang="ru-RU" sz="2000" dirty="0" smtClean="0"/>
              <a:t>Снижается либидо и </a:t>
            </a:r>
            <a:r>
              <a:rPr lang="ru-RU" sz="2000" dirty="0" smtClean="0"/>
              <a:t>потенция</a:t>
            </a:r>
          </a:p>
          <a:p>
            <a:endParaRPr lang="ru-RU" sz="2000" dirty="0" smtClean="0"/>
          </a:p>
          <a:p>
            <a:endParaRPr lang="ru-RU" dirty="0"/>
          </a:p>
        </p:txBody>
      </p:sp>
      <p:sp>
        <p:nvSpPr>
          <p:cNvPr id="5" name="Содержимое 7"/>
          <p:cNvSpPr>
            <a:spLocks noGrp="1"/>
          </p:cNvSpPr>
          <p:nvPr>
            <p:ph sz="half" idx="1"/>
          </p:nvPr>
        </p:nvSpPr>
        <p:spPr/>
        <p:txBody>
          <a:bodyPr>
            <a:normAutofit/>
          </a:bodyPr>
          <a:lstStyle/>
          <a:p>
            <a:pPr>
              <a:buNone/>
            </a:pPr>
            <a:r>
              <a:rPr lang="ru-RU" sz="2400" dirty="0" smtClean="0"/>
              <a:t>Маскулинизация женщин</a:t>
            </a:r>
          </a:p>
          <a:p>
            <a:r>
              <a:rPr lang="ru-RU" sz="2000" dirty="0" smtClean="0"/>
              <a:t>Огрубевает </a:t>
            </a:r>
            <a:r>
              <a:rPr lang="ru-RU" sz="2000" dirty="0" smtClean="0"/>
              <a:t>голос    </a:t>
            </a:r>
            <a:endParaRPr lang="ru-RU" sz="2000" dirty="0" smtClean="0"/>
          </a:p>
          <a:p>
            <a:r>
              <a:rPr lang="ru-RU" sz="2000" dirty="0" smtClean="0"/>
              <a:t> «Пивные усики»</a:t>
            </a:r>
          </a:p>
          <a:p>
            <a:r>
              <a:rPr lang="ru-RU" sz="2000" dirty="0" smtClean="0"/>
              <a:t>Безразличие к противоположному </a:t>
            </a:r>
            <a:r>
              <a:rPr lang="ru-RU" sz="2000" dirty="0" smtClean="0"/>
              <a:t>полу</a:t>
            </a:r>
          </a:p>
          <a:p>
            <a:r>
              <a:rPr lang="ru-RU" sz="2000" dirty="0" smtClean="0"/>
              <a:t>Б</a:t>
            </a:r>
            <a:r>
              <a:rPr lang="ru-RU" sz="2000" dirty="0" smtClean="0"/>
              <a:t>есплодие</a:t>
            </a:r>
            <a:endParaRPr lang="ru-RU" sz="2000" dirty="0" smtClean="0"/>
          </a:p>
          <a:p>
            <a:endParaRPr lang="ru-RU" dirty="0"/>
          </a:p>
        </p:txBody>
      </p:sp>
      <p:pic>
        <p:nvPicPr>
          <p:cNvPr id="6" name="Picture 8" descr="Картинка 137 из 17895">
            <a:hlinkClick r:id="rId2"/>
          </p:cNvPr>
          <p:cNvPicPr>
            <a:picLocks noChangeAspect="1" noChangeArrowheads="1"/>
          </p:cNvPicPr>
          <p:nvPr/>
        </p:nvPicPr>
        <p:blipFill>
          <a:blip r:embed="rId3" cstate="print"/>
          <a:srcRect/>
          <a:stretch>
            <a:fillRect/>
          </a:stretch>
        </p:blipFill>
        <p:spPr bwMode="auto">
          <a:xfrm>
            <a:off x="1357290" y="3929066"/>
            <a:ext cx="3714776" cy="2071702"/>
          </a:xfrm>
          <a:prstGeom prst="rect">
            <a:avLst/>
          </a:prstGeom>
          <a:noFill/>
        </p:spPr>
      </p:pic>
      <p:pic>
        <p:nvPicPr>
          <p:cNvPr id="7" name="Picture 4" descr="Картинка 12 из 1386">
            <a:hlinkClick r:id="rId4"/>
          </p:cNvPr>
          <p:cNvPicPr>
            <a:picLocks noChangeAspect="1" noChangeArrowheads="1"/>
          </p:cNvPicPr>
          <p:nvPr/>
        </p:nvPicPr>
        <p:blipFill>
          <a:blip r:embed="rId5" cstate="print"/>
          <a:srcRect/>
          <a:stretch>
            <a:fillRect/>
          </a:stretch>
        </p:blipFill>
        <p:spPr bwMode="auto">
          <a:xfrm>
            <a:off x="5500694" y="4000504"/>
            <a:ext cx="1785950" cy="1857388"/>
          </a:xfrm>
          <a:prstGeom prst="rect">
            <a:avLst/>
          </a:prstGeom>
          <a:noFill/>
        </p:spPr>
      </p:pic>
      <p:pic>
        <p:nvPicPr>
          <p:cNvPr id="8" name="Picture 6" descr="Картинка 1 из 376">
            <a:hlinkClick r:id="rId6"/>
          </p:cNvPr>
          <p:cNvPicPr>
            <a:picLocks noChangeAspect="1" noChangeArrowheads="1"/>
          </p:cNvPicPr>
          <p:nvPr/>
        </p:nvPicPr>
        <p:blipFill>
          <a:blip r:embed="rId7" cstate="print"/>
          <a:srcRect/>
          <a:stretch>
            <a:fillRect/>
          </a:stretch>
        </p:blipFill>
        <p:spPr bwMode="auto">
          <a:xfrm>
            <a:off x="7358082" y="4071942"/>
            <a:ext cx="1571636" cy="178595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p:cNvSpPr>
            <a:spLocks noGrp="1"/>
          </p:cNvSpPr>
          <p:nvPr>
            <p:ph type="body" idx="1"/>
          </p:nvPr>
        </p:nvSpPr>
        <p:spPr>
          <a:xfrm>
            <a:off x="457200" y="328278"/>
            <a:ext cx="4543428" cy="640080"/>
          </a:xfrm>
        </p:spPr>
        <p:txBody>
          <a:bodyPr/>
          <a:lstStyle/>
          <a:p>
            <a:r>
              <a:rPr lang="ru-RU" dirty="0" smtClean="0"/>
              <a:t>Энергетики</a:t>
            </a:r>
          </a:p>
          <a:p>
            <a:endParaRPr lang="ru-RU" dirty="0"/>
          </a:p>
        </p:txBody>
      </p:sp>
      <p:sp>
        <p:nvSpPr>
          <p:cNvPr id="3" name="Содержимое 2"/>
          <p:cNvSpPr>
            <a:spLocks noGrp="1"/>
          </p:cNvSpPr>
          <p:nvPr>
            <p:ph sz="quarter" idx="2"/>
          </p:nvPr>
        </p:nvSpPr>
        <p:spPr>
          <a:xfrm>
            <a:off x="457200" y="969336"/>
            <a:ext cx="4543428" cy="5674374"/>
          </a:xfrm>
        </p:spPr>
        <p:txBody>
          <a:bodyPr>
            <a:normAutofit fontScale="62500" lnSpcReduction="20000"/>
          </a:bodyPr>
          <a:lstStyle/>
          <a:p>
            <a:pPr>
              <a:buNone/>
            </a:pPr>
            <a:r>
              <a:rPr lang="ru-RU" dirty="0" smtClean="0"/>
              <a:t>-б</a:t>
            </a:r>
            <a:r>
              <a:rPr lang="ru-RU" dirty="0" smtClean="0"/>
              <a:t>ез или слабоалкогольные </a:t>
            </a:r>
            <a:r>
              <a:rPr lang="ru-RU" dirty="0" smtClean="0"/>
              <a:t>напитки, содержащие компоненты, способствующие физическому и эмоциональному подъему. </a:t>
            </a:r>
          </a:p>
          <a:p>
            <a:pPr>
              <a:buNone/>
            </a:pPr>
            <a:r>
              <a:rPr lang="ru-RU" dirty="0" smtClean="0"/>
              <a:t>В </a:t>
            </a:r>
            <a:r>
              <a:rPr lang="ru-RU" dirty="0" smtClean="0"/>
              <a:t>состав всех энергетиков входят </a:t>
            </a:r>
            <a:r>
              <a:rPr lang="ru-RU" dirty="0" smtClean="0"/>
              <a:t>:</a:t>
            </a:r>
          </a:p>
          <a:p>
            <a:pPr>
              <a:buNone/>
            </a:pPr>
            <a:r>
              <a:rPr lang="ru-RU" dirty="0" smtClean="0"/>
              <a:t>Синтетический кофеин 150-320 мг</a:t>
            </a:r>
            <a:r>
              <a:rPr lang="en-US" dirty="0" smtClean="0"/>
              <a:t>/</a:t>
            </a:r>
            <a:r>
              <a:rPr lang="ru-RU" dirty="0" smtClean="0"/>
              <a:t>л (</a:t>
            </a:r>
            <a:r>
              <a:rPr lang="en-US" dirty="0" smtClean="0"/>
              <a:t>N</a:t>
            </a:r>
            <a:r>
              <a:rPr lang="ru-RU" dirty="0" smtClean="0"/>
              <a:t>-не более 150 мг</a:t>
            </a:r>
            <a:r>
              <a:rPr lang="en-US" dirty="0" smtClean="0"/>
              <a:t>/</a:t>
            </a:r>
            <a:r>
              <a:rPr lang="ru-RU" dirty="0" smtClean="0"/>
              <a:t>л) </a:t>
            </a:r>
          </a:p>
          <a:p>
            <a:pPr>
              <a:buNone/>
            </a:pPr>
            <a:r>
              <a:rPr lang="ru-RU" dirty="0" err="1" smtClean="0"/>
              <a:t>таурин</a:t>
            </a:r>
            <a:r>
              <a:rPr lang="ru-RU" dirty="0" smtClean="0"/>
              <a:t> </a:t>
            </a:r>
            <a:r>
              <a:rPr lang="ru-RU" dirty="0" smtClean="0"/>
              <a:t>(аминокислота, вырабатывающаяся в мышцах и поступающая в организм с пищей</a:t>
            </a:r>
            <a:r>
              <a:rPr lang="ru-RU" dirty="0" smtClean="0"/>
              <a:t>)(превышение суточной дозы в сотни раз)</a:t>
            </a:r>
          </a:p>
          <a:p>
            <a:pPr>
              <a:buNone/>
            </a:pPr>
            <a:r>
              <a:rPr lang="ru-RU" dirty="0" smtClean="0"/>
              <a:t>каротин </a:t>
            </a:r>
            <a:r>
              <a:rPr lang="ru-RU" dirty="0" smtClean="0"/>
              <a:t>— натуральный компонент клеток человека, снижающий утомляемость. </a:t>
            </a:r>
            <a:endParaRPr lang="ru-RU" dirty="0" smtClean="0"/>
          </a:p>
          <a:p>
            <a:pPr>
              <a:buNone/>
            </a:pPr>
            <a:r>
              <a:rPr lang="ru-RU" dirty="0" smtClean="0"/>
              <a:t>В </a:t>
            </a:r>
            <a:r>
              <a:rPr lang="ru-RU" dirty="0" smtClean="0"/>
              <a:t>состав также могут входить экстракт </a:t>
            </a:r>
            <a:r>
              <a:rPr lang="ru-RU" dirty="0" err="1" smtClean="0"/>
              <a:t>гуараны</a:t>
            </a:r>
            <a:r>
              <a:rPr lang="ru-RU" dirty="0" smtClean="0"/>
              <a:t>, женьшеня. </a:t>
            </a:r>
            <a:endParaRPr lang="ru-RU" dirty="0" smtClean="0"/>
          </a:p>
          <a:p>
            <a:pPr>
              <a:buNone/>
            </a:pPr>
            <a:r>
              <a:rPr lang="ru-RU" dirty="0" smtClean="0"/>
              <a:t>витамины (С, РР, В2, В5, В6, В12).</a:t>
            </a:r>
          </a:p>
          <a:p>
            <a:pPr>
              <a:buNone/>
            </a:pPr>
            <a:r>
              <a:rPr lang="ru-RU" b="1" dirty="0" smtClean="0"/>
              <a:t>Не является источником энергии, а использует резервные силы организма, после чего организму всегда требуется время на восстановление.</a:t>
            </a:r>
          </a:p>
          <a:p>
            <a:pPr>
              <a:buNone/>
            </a:pPr>
            <a:endParaRPr lang="ru-RU" dirty="0" smtClean="0"/>
          </a:p>
          <a:p>
            <a:pPr>
              <a:buNone/>
            </a:pPr>
            <a:r>
              <a:rPr lang="ru-RU" dirty="0" smtClean="0"/>
              <a:t>Такие </a:t>
            </a:r>
            <a:r>
              <a:rPr lang="ru-RU" dirty="0" smtClean="0"/>
              <a:t>напитки имеют противопоказания по состоянию здоровья, а также рекомендованную дозу употребления — обычно не более 300-400 мл в </a:t>
            </a:r>
            <a:r>
              <a:rPr lang="ru-RU" dirty="0" smtClean="0"/>
              <a:t>сутки (не более 2-х банок).</a:t>
            </a:r>
          </a:p>
        </p:txBody>
      </p:sp>
      <p:pic>
        <p:nvPicPr>
          <p:cNvPr id="28674" name="Picture 2" descr="Картинка 5 из 134222">
            <a:hlinkClick r:id="rId3"/>
          </p:cNvPr>
          <p:cNvPicPr>
            <a:picLocks noChangeAspect="1" noChangeArrowheads="1"/>
          </p:cNvPicPr>
          <p:nvPr/>
        </p:nvPicPr>
        <p:blipFill>
          <a:blip r:embed="rId4" cstate="print"/>
          <a:srcRect/>
          <a:stretch>
            <a:fillRect/>
          </a:stretch>
        </p:blipFill>
        <p:spPr bwMode="auto">
          <a:xfrm>
            <a:off x="5143504" y="1214422"/>
            <a:ext cx="3643306" cy="5028378"/>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normAutofit fontScale="90000"/>
          </a:bodyPr>
          <a:lstStyle/>
          <a:p>
            <a:r>
              <a:rPr lang="ru-RU" dirty="0" smtClean="0"/>
              <a:t>Курительные смеси</a:t>
            </a:r>
            <a:br>
              <a:rPr lang="ru-RU" dirty="0" smtClean="0"/>
            </a:br>
            <a:endParaRPr lang="ru-RU" dirty="0"/>
          </a:p>
        </p:txBody>
      </p:sp>
      <p:sp>
        <p:nvSpPr>
          <p:cNvPr id="8" name="Содержимое 7"/>
          <p:cNvSpPr>
            <a:spLocks noGrp="1"/>
          </p:cNvSpPr>
          <p:nvPr>
            <p:ph idx="1"/>
          </p:nvPr>
        </p:nvSpPr>
        <p:spPr>
          <a:xfrm>
            <a:off x="785786" y="1285860"/>
            <a:ext cx="4565152" cy="4800600"/>
          </a:xfrm>
        </p:spPr>
        <p:txBody>
          <a:bodyPr>
            <a:normAutofit fontScale="47500" lnSpcReduction="20000"/>
          </a:bodyPr>
          <a:lstStyle/>
          <a:p>
            <a:r>
              <a:rPr lang="ru-RU" dirty="0" smtClean="0"/>
              <a:t>это сборы из различных видов трав (</a:t>
            </a:r>
            <a:r>
              <a:rPr lang="ru-RU" dirty="0" err="1" smtClean="0"/>
              <a:t>энтеогенов</a:t>
            </a:r>
            <a:r>
              <a:rPr lang="ru-RU" dirty="0" smtClean="0"/>
              <a:t>), предназначенные для раскуривания— это травы, обладающие слабой способностью изменять сознание, (растения психотропного действия).</a:t>
            </a:r>
          </a:p>
          <a:p>
            <a:r>
              <a:rPr lang="ru-RU" dirty="0" smtClean="0"/>
              <a:t>эффекты : от приятного расслабления, ощущения эйфории до </a:t>
            </a:r>
            <a:r>
              <a:rPr lang="ru-RU" dirty="0" err="1" smtClean="0"/>
              <a:t>марихуаноподобного</a:t>
            </a:r>
            <a:r>
              <a:rPr lang="ru-RU" dirty="0" smtClean="0"/>
              <a:t> действия.</a:t>
            </a:r>
          </a:p>
          <a:p>
            <a:r>
              <a:rPr lang="ru-RU" dirty="0" smtClean="0"/>
              <a:t>Галлюцинаций, как правило, не возникает. </a:t>
            </a:r>
          </a:p>
          <a:p>
            <a:r>
              <a:rPr lang="ru-RU" dirty="0" smtClean="0"/>
              <a:t>Возможны побочные эффекты в виде дисфории, психомоторного возбуждения, немотивированного страха.</a:t>
            </a:r>
          </a:p>
          <a:p>
            <a:r>
              <a:rPr lang="ru-RU" dirty="0" smtClean="0"/>
              <a:t>курительные смеси запрещены Великобритании, Франции, Австрии, Швейцарии, Австралии, Финляндии, Германии, Японии, Новой Зеландии, Норвегии, Польше, США</a:t>
            </a:r>
          </a:p>
          <a:p>
            <a:r>
              <a:rPr lang="ru-RU" dirty="0" smtClean="0"/>
              <a:t>В России запрещены шалфей предсказателей (</a:t>
            </a:r>
            <a:r>
              <a:rPr lang="ru-RU" dirty="0" err="1" smtClean="0"/>
              <a:t>Salvia</a:t>
            </a:r>
            <a:r>
              <a:rPr lang="ru-RU" dirty="0" smtClean="0"/>
              <a:t> </a:t>
            </a:r>
            <a:r>
              <a:rPr lang="ru-RU" dirty="0" err="1" smtClean="0"/>
              <a:t>divinorum</a:t>
            </a:r>
            <a:r>
              <a:rPr lang="ru-RU" dirty="0" smtClean="0"/>
              <a:t>), гавайская роза (</a:t>
            </a:r>
            <a:r>
              <a:rPr lang="ru-RU" dirty="0" err="1" smtClean="0"/>
              <a:t>Argyreia</a:t>
            </a:r>
            <a:r>
              <a:rPr lang="ru-RU" dirty="0" smtClean="0"/>
              <a:t> </a:t>
            </a:r>
            <a:r>
              <a:rPr lang="ru-RU" dirty="0" err="1" smtClean="0"/>
              <a:t>nervosa</a:t>
            </a:r>
            <a:r>
              <a:rPr lang="ru-RU" dirty="0" smtClean="0"/>
              <a:t>), голубой лотос (</a:t>
            </a:r>
            <a:r>
              <a:rPr lang="ru-RU" dirty="0" err="1" smtClean="0"/>
              <a:t>Nymphaea</a:t>
            </a:r>
            <a:r>
              <a:rPr lang="ru-RU" dirty="0" smtClean="0"/>
              <a:t> </a:t>
            </a:r>
            <a:r>
              <a:rPr lang="ru-RU" dirty="0" err="1" smtClean="0"/>
              <a:t>caerulea</a:t>
            </a:r>
            <a:r>
              <a:rPr lang="ru-RU" dirty="0" smtClean="0"/>
              <a:t>). Указанные смеси реализуются под наименованиями AM-HI-CO, </a:t>
            </a:r>
            <a:r>
              <a:rPr lang="ru-RU" dirty="0" err="1" smtClean="0"/>
              <a:t>Dream</a:t>
            </a:r>
            <a:r>
              <a:rPr lang="ru-RU" dirty="0" smtClean="0"/>
              <a:t>, </a:t>
            </a:r>
            <a:r>
              <a:rPr lang="ru-RU" dirty="0" err="1" smtClean="0"/>
              <a:t>Spice</a:t>
            </a:r>
            <a:r>
              <a:rPr lang="ru-RU" dirty="0" smtClean="0"/>
              <a:t> (</a:t>
            </a:r>
            <a:r>
              <a:rPr lang="ru-RU" dirty="0" err="1" smtClean="0"/>
              <a:t>Gold</a:t>
            </a:r>
            <a:r>
              <a:rPr lang="ru-RU" dirty="0" smtClean="0"/>
              <a:t>, </a:t>
            </a:r>
            <a:r>
              <a:rPr lang="ru-RU" dirty="0" err="1" smtClean="0"/>
              <a:t>Diamond</a:t>
            </a:r>
            <a:r>
              <a:rPr lang="ru-RU" dirty="0" smtClean="0"/>
              <a:t>), </a:t>
            </a:r>
            <a:r>
              <a:rPr lang="ru-RU" dirty="0" err="1" smtClean="0"/>
              <a:t>Zoom</a:t>
            </a:r>
            <a:r>
              <a:rPr lang="ru-RU" dirty="0" smtClean="0"/>
              <a:t>, </a:t>
            </a:r>
            <a:r>
              <a:rPr lang="ru-RU" dirty="0" err="1" smtClean="0"/>
              <a:t>Ex-ses</a:t>
            </a:r>
            <a:r>
              <a:rPr lang="ru-RU" dirty="0" smtClean="0"/>
              <a:t>, </a:t>
            </a:r>
            <a:r>
              <a:rPr lang="ru-RU" dirty="0" err="1" smtClean="0"/>
              <a:t>Pep</a:t>
            </a:r>
            <a:r>
              <a:rPr lang="ru-RU" dirty="0" smtClean="0"/>
              <a:t> </a:t>
            </a:r>
            <a:r>
              <a:rPr lang="ru-RU" dirty="0" err="1" smtClean="0"/>
              <a:t>Spice</a:t>
            </a:r>
            <a:r>
              <a:rPr lang="ru-RU" dirty="0" smtClean="0"/>
              <a:t>, </a:t>
            </a:r>
            <a:r>
              <a:rPr lang="ru-RU" dirty="0" err="1" smtClean="0"/>
              <a:t>Yucatan</a:t>
            </a:r>
            <a:r>
              <a:rPr lang="ru-RU" dirty="0" smtClean="0"/>
              <a:t> </a:t>
            </a:r>
            <a:r>
              <a:rPr lang="ru-RU" dirty="0" err="1" smtClean="0"/>
              <a:t>Fire</a:t>
            </a:r>
            <a:endParaRPr lang="ru-RU" dirty="0" smtClean="0"/>
          </a:p>
          <a:p>
            <a:pPr>
              <a:buNone/>
            </a:pPr>
            <a:endParaRPr lang="ru-RU" dirty="0" smtClean="0"/>
          </a:p>
          <a:p>
            <a:endParaRPr lang="ru-RU" dirty="0"/>
          </a:p>
        </p:txBody>
      </p:sp>
      <p:pic>
        <p:nvPicPr>
          <p:cNvPr id="73730" name="Picture 2" descr="Картинка 10 из 3410">
            <a:hlinkClick r:id="rId2"/>
          </p:cNvPr>
          <p:cNvPicPr>
            <a:picLocks noChangeAspect="1" noChangeArrowheads="1"/>
          </p:cNvPicPr>
          <p:nvPr/>
        </p:nvPicPr>
        <p:blipFill>
          <a:blip r:embed="rId3" cstate="print"/>
          <a:srcRect/>
          <a:stretch>
            <a:fillRect/>
          </a:stretch>
        </p:blipFill>
        <p:spPr bwMode="auto">
          <a:xfrm>
            <a:off x="5572132" y="1428736"/>
            <a:ext cx="3214710" cy="4143404"/>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30" name="Picture 6" descr="Картинка 1 из 16305">
            <a:hlinkClick r:id="rId3"/>
          </p:cNvPr>
          <p:cNvPicPr>
            <a:picLocks noChangeAspect="1" noChangeArrowheads="1"/>
          </p:cNvPicPr>
          <p:nvPr/>
        </p:nvPicPr>
        <p:blipFill>
          <a:blip r:embed="rId4" cstate="print">
            <a:duotone>
              <a:schemeClr val="bg2">
                <a:shade val="45000"/>
                <a:satMod val="135000"/>
              </a:schemeClr>
              <a:prstClr val="white"/>
            </a:duotone>
          </a:blip>
          <a:srcRect/>
          <a:stretch>
            <a:fillRect/>
          </a:stretch>
        </p:blipFill>
        <p:spPr bwMode="auto">
          <a:xfrm>
            <a:off x="4929190" y="857232"/>
            <a:ext cx="3929090" cy="5643578"/>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t>Социальные заболевания. Факторы риска</a:t>
            </a:r>
            <a:endParaRPr lang="ru-RU" dirty="0"/>
          </a:p>
        </p:txBody>
      </p:sp>
      <p:sp>
        <p:nvSpPr>
          <p:cNvPr id="3" name="Содержимое 2"/>
          <p:cNvSpPr>
            <a:spLocks noGrp="1"/>
          </p:cNvSpPr>
          <p:nvPr>
            <p:ph sz="half" idx="1"/>
          </p:nvPr>
        </p:nvSpPr>
        <p:spPr>
          <a:xfrm>
            <a:off x="1285852" y="1643050"/>
            <a:ext cx="3657600" cy="4119578"/>
          </a:xfrm>
        </p:spPr>
        <p:txBody>
          <a:bodyPr>
            <a:normAutofit fontScale="85000" lnSpcReduction="20000"/>
          </a:bodyPr>
          <a:lstStyle/>
          <a:p>
            <a:pPr>
              <a:buNone/>
            </a:pPr>
            <a:r>
              <a:rPr lang="ru-RU" dirty="0" smtClean="0"/>
              <a:t>Гипертоническая болезнь</a:t>
            </a:r>
          </a:p>
          <a:p>
            <a:r>
              <a:rPr lang="ru-RU" dirty="0" smtClean="0"/>
              <a:t>Стресс</a:t>
            </a:r>
          </a:p>
          <a:p>
            <a:r>
              <a:rPr lang="ru-RU" dirty="0" smtClean="0"/>
              <a:t>Ожирение</a:t>
            </a:r>
          </a:p>
          <a:p>
            <a:r>
              <a:rPr lang="ru-RU" dirty="0" smtClean="0"/>
              <a:t>Атеросклероз</a:t>
            </a:r>
          </a:p>
          <a:p>
            <a:r>
              <a:rPr lang="ru-RU" dirty="0" smtClean="0"/>
              <a:t>Курение, алкоголизм</a:t>
            </a:r>
          </a:p>
          <a:p>
            <a:r>
              <a:rPr lang="ru-RU" dirty="0" smtClean="0"/>
              <a:t>Употребление большого количества поваренной соли</a:t>
            </a:r>
          </a:p>
          <a:p>
            <a:r>
              <a:rPr lang="ru-RU" dirty="0" smtClean="0"/>
              <a:t>Болезни почек</a:t>
            </a:r>
          </a:p>
          <a:p>
            <a:endParaRPr lang="ru-RU" dirty="0"/>
          </a:p>
        </p:txBody>
      </p:sp>
      <p:sp>
        <p:nvSpPr>
          <p:cNvPr id="4" name="Содержимое 3"/>
          <p:cNvSpPr>
            <a:spLocks noGrp="1"/>
          </p:cNvSpPr>
          <p:nvPr>
            <p:ph sz="half" idx="2"/>
          </p:nvPr>
        </p:nvSpPr>
        <p:spPr>
          <a:xfrm>
            <a:off x="5143504" y="1714488"/>
            <a:ext cx="3790184" cy="4663440"/>
          </a:xfrm>
        </p:spPr>
        <p:txBody>
          <a:bodyPr>
            <a:normAutofit fontScale="85000" lnSpcReduction="20000"/>
          </a:bodyPr>
          <a:lstStyle/>
          <a:p>
            <a:pPr>
              <a:buNone/>
            </a:pPr>
            <a:r>
              <a:rPr lang="ru-RU" dirty="0" smtClean="0"/>
              <a:t>Ожирение</a:t>
            </a:r>
          </a:p>
          <a:p>
            <a:r>
              <a:rPr lang="ru-RU" dirty="0" smtClean="0"/>
              <a:t>Нерациональное питание (употребление продуктов, богатых </a:t>
            </a:r>
            <a:r>
              <a:rPr lang="ru-RU" dirty="0" err="1" smtClean="0"/>
              <a:t>легкоусваемыми</a:t>
            </a:r>
            <a:r>
              <a:rPr lang="ru-RU" dirty="0" smtClean="0"/>
              <a:t> углеводами, низкокачественными жирами, </a:t>
            </a:r>
            <a:r>
              <a:rPr lang="ru-RU" dirty="0" smtClean="0"/>
              <a:t>редкие обильные приемы пищи, злоупотребление специями и алкоголем</a:t>
            </a:r>
            <a:r>
              <a:rPr lang="ru-RU" dirty="0" smtClean="0"/>
              <a:t>)</a:t>
            </a:r>
            <a:endParaRPr lang="ru-RU" dirty="0" smtClean="0"/>
          </a:p>
          <a:p>
            <a:r>
              <a:rPr lang="ru-RU" dirty="0" smtClean="0"/>
              <a:t>Малоподвижный образ жизни</a:t>
            </a:r>
          </a:p>
          <a:p>
            <a:r>
              <a:rPr lang="ru-RU" dirty="0" smtClean="0"/>
              <a:t>Стрессы</a:t>
            </a:r>
          </a:p>
          <a:p>
            <a:endParaRPr lang="ru-RU" dirty="0"/>
          </a:p>
        </p:txBody>
      </p:sp>
      <p:pic>
        <p:nvPicPr>
          <p:cNvPr id="26626" name="Picture 2" descr="Картинка 28 из 4167">
            <a:hlinkClick r:id="rId5"/>
          </p:cNvPr>
          <p:cNvPicPr>
            <a:picLocks noChangeAspect="1" noChangeArrowheads="1"/>
          </p:cNvPicPr>
          <p:nvPr/>
        </p:nvPicPr>
        <p:blipFill>
          <a:blip r:embed="rId6" cstate="print"/>
          <a:srcRect/>
          <a:stretch>
            <a:fillRect/>
          </a:stretch>
        </p:blipFill>
        <p:spPr bwMode="auto">
          <a:xfrm>
            <a:off x="0" y="4500570"/>
            <a:ext cx="1643042" cy="2143140"/>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normAutofit fontScale="90000"/>
          </a:bodyPr>
          <a:lstStyle/>
          <a:p>
            <a:r>
              <a:rPr lang="ru-RU" dirty="0" smtClean="0"/>
              <a:t>Движение – это жизнь!</a:t>
            </a:r>
            <a:br>
              <a:rPr lang="ru-RU" dirty="0" smtClean="0"/>
            </a:br>
            <a:r>
              <a:rPr lang="ru-RU" dirty="0" smtClean="0"/>
              <a:t>Действия физкультуры:</a:t>
            </a:r>
            <a:endParaRPr lang="ru-RU" dirty="0"/>
          </a:p>
        </p:txBody>
      </p:sp>
      <p:sp>
        <p:nvSpPr>
          <p:cNvPr id="6" name="Содержимое 5"/>
          <p:cNvSpPr>
            <a:spLocks noGrp="1"/>
          </p:cNvSpPr>
          <p:nvPr>
            <p:ph sz="half" idx="1"/>
          </p:nvPr>
        </p:nvSpPr>
        <p:spPr>
          <a:xfrm>
            <a:off x="857224" y="1357298"/>
            <a:ext cx="4235984" cy="4333892"/>
          </a:xfrm>
        </p:spPr>
        <p:txBody>
          <a:bodyPr>
            <a:noAutofit/>
          </a:bodyPr>
          <a:lstStyle/>
          <a:p>
            <a:r>
              <a:rPr lang="ru-RU" sz="2000" dirty="0" smtClean="0"/>
              <a:t>Неспецифическое действие на организм:</a:t>
            </a:r>
          </a:p>
          <a:p>
            <a:r>
              <a:rPr lang="ru-RU" sz="1400" dirty="0" smtClean="0"/>
              <a:t>Увеличивает расход энергии (аэробное и анаэробное окисление)</a:t>
            </a:r>
          </a:p>
          <a:p>
            <a:r>
              <a:rPr lang="ru-RU" sz="1400" dirty="0" smtClean="0"/>
              <a:t>Повышают тонус ЦНС за счет афферентных  импульсов с проприорецепторов (повышает внимание, память, скорость реакции)</a:t>
            </a:r>
          </a:p>
          <a:p>
            <a:r>
              <a:rPr lang="ru-RU" sz="1400" dirty="0" smtClean="0"/>
              <a:t>Повышает иммунитет, способствуют устойчивости организма к заболеваниям, </a:t>
            </a:r>
          </a:p>
          <a:p>
            <a:r>
              <a:rPr lang="ru-RU" sz="1400" dirty="0" smtClean="0"/>
              <a:t>Мышечная деятельность связана со всеми органами и системами по принципам моторно-висцеральных рефлексов (стимулируют тканевой обмен, ферментативную активность, повышают трофику)</a:t>
            </a:r>
          </a:p>
          <a:p>
            <a:r>
              <a:rPr lang="ru-RU" sz="1400" dirty="0" smtClean="0"/>
              <a:t>Усиливает действие </a:t>
            </a:r>
            <a:r>
              <a:rPr lang="ru-RU" sz="1400" dirty="0" err="1" smtClean="0"/>
              <a:t>сердечно-сосудистой</a:t>
            </a:r>
            <a:r>
              <a:rPr lang="ru-RU" sz="1400" dirty="0" smtClean="0"/>
              <a:t> и дыхательной систем (улучшение кровоснабжения и </a:t>
            </a:r>
            <a:r>
              <a:rPr lang="ru-RU" sz="1400" dirty="0" err="1" smtClean="0"/>
              <a:t>оксигенации</a:t>
            </a:r>
            <a:r>
              <a:rPr lang="ru-RU" sz="1400" dirty="0" smtClean="0"/>
              <a:t>  всех тканей организма)</a:t>
            </a:r>
          </a:p>
          <a:p>
            <a:r>
              <a:rPr lang="ru-RU" sz="1400" dirty="0" smtClean="0"/>
              <a:t>Тонизирующее действие: повышает настроение (феномен «Мышечной радости»)</a:t>
            </a:r>
          </a:p>
          <a:p>
            <a:r>
              <a:rPr lang="ru-RU" sz="1400" dirty="0" smtClean="0"/>
              <a:t>Переход организма на «экономичный» режим.</a:t>
            </a:r>
          </a:p>
          <a:p>
            <a:pPr>
              <a:buNone/>
            </a:pPr>
            <a:endParaRPr lang="ru-RU" sz="1200" dirty="0" smtClean="0"/>
          </a:p>
        </p:txBody>
      </p:sp>
      <p:sp>
        <p:nvSpPr>
          <p:cNvPr id="7" name="Содержимое 6"/>
          <p:cNvSpPr>
            <a:spLocks noGrp="1"/>
          </p:cNvSpPr>
          <p:nvPr>
            <p:ph sz="half" idx="2"/>
          </p:nvPr>
        </p:nvSpPr>
        <p:spPr/>
        <p:txBody>
          <a:bodyPr>
            <a:normAutofit fontScale="25000" lnSpcReduction="20000"/>
          </a:bodyPr>
          <a:lstStyle/>
          <a:p>
            <a:r>
              <a:rPr lang="ru-RU" sz="8000" dirty="0" smtClean="0"/>
              <a:t>Специфическое действие:</a:t>
            </a:r>
          </a:p>
          <a:p>
            <a:r>
              <a:rPr lang="ru-RU" sz="8000" dirty="0" smtClean="0"/>
              <a:t>Развиваются различные мышечные группы, </a:t>
            </a:r>
          </a:p>
          <a:p>
            <a:r>
              <a:rPr lang="ru-RU" sz="8000" dirty="0" smtClean="0"/>
              <a:t>развивается подвижность суставов, </a:t>
            </a:r>
          </a:p>
          <a:p>
            <a:r>
              <a:rPr lang="ru-RU" sz="8000" dirty="0" smtClean="0"/>
              <a:t>Повышается эластичности связок и сухожилий</a:t>
            </a:r>
          </a:p>
          <a:p>
            <a:r>
              <a:rPr lang="ru-RU" sz="8000" dirty="0" smtClean="0"/>
              <a:t>Тренирует </a:t>
            </a:r>
            <a:r>
              <a:rPr lang="ru-RU" sz="8000" dirty="0" smtClean="0"/>
              <a:t>общую и силовую выносливость организма</a:t>
            </a:r>
          </a:p>
          <a:p>
            <a:pPr>
              <a:buNone/>
            </a:pPr>
            <a:endParaRPr lang="ru-RU" dirty="0" smtClean="0"/>
          </a:p>
          <a:p>
            <a:endParaRPr lang="ru-RU" dirty="0" smtClean="0"/>
          </a:p>
          <a:p>
            <a:endParaRPr lang="ru-RU" dirty="0"/>
          </a:p>
        </p:txBody>
      </p:sp>
      <p:pic>
        <p:nvPicPr>
          <p:cNvPr id="24578" name="Picture 2" descr="Картинка 3 из 37895">
            <a:hlinkClick r:id="rId3"/>
          </p:cNvPr>
          <p:cNvPicPr>
            <a:picLocks noChangeAspect="1" noChangeArrowheads="1"/>
          </p:cNvPicPr>
          <p:nvPr/>
        </p:nvPicPr>
        <p:blipFill>
          <a:blip r:embed="rId4" cstate="print"/>
          <a:srcRect/>
          <a:stretch>
            <a:fillRect/>
          </a:stretch>
        </p:blipFill>
        <p:spPr bwMode="auto">
          <a:xfrm>
            <a:off x="5286380" y="4357694"/>
            <a:ext cx="3857620" cy="2214554"/>
          </a:xfrm>
          <a:prstGeom prst="rect">
            <a:avLst/>
          </a:prstGeom>
          <a:noFill/>
        </p:spPr>
      </p:pic>
      <p:pic>
        <p:nvPicPr>
          <p:cNvPr id="24580" name="Picture 4" descr="Картинка 29 из 37895">
            <a:hlinkClick r:id="rId5"/>
          </p:cNvPr>
          <p:cNvPicPr>
            <a:picLocks noChangeAspect="1" noChangeArrowheads="1"/>
          </p:cNvPicPr>
          <p:nvPr/>
        </p:nvPicPr>
        <p:blipFill>
          <a:blip r:embed="rId6" cstate="print"/>
          <a:srcRect/>
          <a:stretch>
            <a:fillRect/>
          </a:stretch>
        </p:blipFill>
        <p:spPr bwMode="auto">
          <a:xfrm>
            <a:off x="6500826" y="285728"/>
            <a:ext cx="2433651" cy="1142984"/>
          </a:xfrm>
          <a:prstGeom prst="rect">
            <a:avLst/>
          </a:prstGeom>
          <a:noFill/>
        </p:spPr>
      </p:pic>
      <p:pic>
        <p:nvPicPr>
          <p:cNvPr id="24582" name="Picture 6" descr="Картинка 30 из 280">
            <a:hlinkClick r:id="rId7"/>
          </p:cNvPr>
          <p:cNvPicPr>
            <a:picLocks noChangeAspect="1" noChangeArrowheads="1"/>
          </p:cNvPicPr>
          <p:nvPr/>
        </p:nvPicPr>
        <p:blipFill>
          <a:blip r:embed="rId8" cstate="print"/>
          <a:srcRect/>
          <a:stretch>
            <a:fillRect/>
          </a:stretch>
        </p:blipFill>
        <p:spPr bwMode="auto">
          <a:xfrm>
            <a:off x="0" y="2571744"/>
            <a:ext cx="1214382" cy="1881174"/>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Картинка 12 из 15310">
            <a:hlinkClick r:id="rId3"/>
          </p:cNvPr>
          <p:cNvPicPr>
            <a:picLocks noChangeAspect="1" noChangeArrowheads="1"/>
          </p:cNvPicPr>
          <p:nvPr/>
        </p:nvPicPr>
        <p:blipFill>
          <a:blip r:embed="rId4" cstate="print">
            <a:duotone>
              <a:schemeClr val="accent4">
                <a:shade val="45000"/>
                <a:satMod val="135000"/>
              </a:schemeClr>
              <a:prstClr val="white"/>
            </a:duotone>
            <a:lum bright="20000"/>
          </a:blip>
          <a:srcRect/>
          <a:stretch>
            <a:fillRect/>
          </a:stretch>
        </p:blipFill>
        <p:spPr bwMode="auto">
          <a:xfrm>
            <a:off x="0" y="0"/>
            <a:ext cx="9144000" cy="6858000"/>
          </a:xfrm>
          <a:prstGeom prst="rect">
            <a:avLst/>
          </a:prstGeom>
          <a:noFill/>
        </p:spPr>
      </p:pic>
      <p:sp>
        <p:nvSpPr>
          <p:cNvPr id="2" name="Заголовок 1"/>
          <p:cNvSpPr>
            <a:spLocks noGrp="1"/>
          </p:cNvSpPr>
          <p:nvPr>
            <p:ph type="title"/>
          </p:nvPr>
        </p:nvSpPr>
        <p:spPr/>
        <p:txBody>
          <a:bodyPr>
            <a:normAutofit fontScale="90000"/>
          </a:bodyPr>
          <a:lstStyle/>
          <a:p>
            <a:r>
              <a:rPr lang="ru-RU" dirty="0" smtClean="0"/>
              <a:t>Как стать физически активным:</a:t>
            </a:r>
            <a:endParaRPr lang="ru-RU" dirty="0"/>
          </a:p>
        </p:txBody>
      </p:sp>
      <p:sp>
        <p:nvSpPr>
          <p:cNvPr id="3" name="Содержимое 2"/>
          <p:cNvSpPr>
            <a:spLocks noGrp="1"/>
          </p:cNvSpPr>
          <p:nvPr>
            <p:ph idx="1"/>
          </p:nvPr>
        </p:nvSpPr>
        <p:spPr/>
        <p:txBody>
          <a:bodyPr>
            <a:normAutofit fontScale="62500" lnSpcReduction="20000"/>
          </a:bodyPr>
          <a:lstStyle/>
          <a:p>
            <a:r>
              <a:rPr lang="ru-RU" dirty="0" smtClean="0"/>
              <a:t>Превратите домашнюю работу в тренировку и развлечение. Включите приятную музыку, радио, слушайте аудиокнигу.</a:t>
            </a:r>
          </a:p>
          <a:p>
            <a:r>
              <a:rPr lang="ru-RU" dirty="0" smtClean="0"/>
              <a:t>Если вы не можете жить без телевизора тренируйтесь перед ним.</a:t>
            </a:r>
          </a:p>
          <a:p>
            <a:r>
              <a:rPr lang="ru-RU" dirty="0" smtClean="0"/>
              <a:t>Вносите в упражнения элемент игры. Подключайте к занятиям близких, особенно детей.</a:t>
            </a:r>
          </a:p>
          <a:p>
            <a:r>
              <a:rPr lang="ru-RU" dirty="0" smtClean="0"/>
              <a:t>Посещайте танцевальные клубы, группы здоровья, туристические походы.</a:t>
            </a:r>
            <a:r>
              <a:rPr lang="ru-RU" dirty="0" smtClean="0"/>
              <a:t> </a:t>
            </a:r>
            <a:r>
              <a:rPr lang="ru-RU" dirty="0" smtClean="0"/>
              <a:t>Найдите время для пешей прогулки в зоопарк.</a:t>
            </a:r>
          </a:p>
          <a:p>
            <a:r>
              <a:rPr lang="ru-RU" dirty="0" smtClean="0"/>
              <a:t>Превратите походы по магазинам в тренировки. Например, возвращаясь удлиняйте путь. Если у вас есть время, сделайте круг по магазину перед тем как приступить к покупкам.</a:t>
            </a:r>
          </a:p>
          <a:p>
            <a:r>
              <a:rPr lang="ru-RU" dirty="0" smtClean="0"/>
              <a:t>Поднимайтесь по лестнице пешком без лифта, пройдите пару-тройку остановок пешком, сделайте в свободную минуту пару-тройку упражнений.</a:t>
            </a:r>
          </a:p>
          <a:p>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Картинка 51 из 2266">
            <a:hlinkClick r:id="rId3"/>
          </p:cNvPr>
          <p:cNvPicPr>
            <a:picLocks noChangeAspect="1" noChangeArrowheads="1"/>
          </p:cNvPicPr>
          <p:nvPr/>
        </p:nvPicPr>
        <p:blipFill>
          <a:blip r:embed="rId4" cstate="print">
            <a:duotone>
              <a:schemeClr val="accent2">
                <a:shade val="45000"/>
                <a:satMod val="135000"/>
              </a:schemeClr>
              <a:prstClr val="white"/>
            </a:duotone>
            <a:lum bright="20000"/>
          </a:blip>
          <a:srcRect/>
          <a:stretch>
            <a:fillRect/>
          </a:stretch>
        </p:blipFill>
        <p:spPr bwMode="auto">
          <a:xfrm>
            <a:off x="4143372" y="1500174"/>
            <a:ext cx="4762500" cy="3810000"/>
          </a:xfrm>
          <a:prstGeom prst="rect">
            <a:avLst/>
          </a:prstGeom>
          <a:noFill/>
        </p:spPr>
      </p:pic>
      <p:sp>
        <p:nvSpPr>
          <p:cNvPr id="2" name="Заголовок 1"/>
          <p:cNvSpPr>
            <a:spLocks noGrp="1"/>
          </p:cNvSpPr>
          <p:nvPr>
            <p:ph type="title"/>
          </p:nvPr>
        </p:nvSpPr>
        <p:spPr>
          <a:xfrm>
            <a:off x="500034" y="274320"/>
            <a:ext cx="8433654" cy="940102"/>
          </a:xfrm>
        </p:spPr>
        <p:txBody>
          <a:bodyPr>
            <a:normAutofit fontScale="90000"/>
          </a:bodyPr>
          <a:lstStyle/>
          <a:p>
            <a:r>
              <a:rPr lang="ru-RU" dirty="0" smtClean="0"/>
              <a:t>Типы и организация физкультурных занятий</a:t>
            </a:r>
            <a:r>
              <a:rPr lang="ru-RU" dirty="0" smtClean="0"/>
              <a:t>:</a:t>
            </a:r>
            <a:endParaRPr lang="ru-RU" dirty="0"/>
          </a:p>
        </p:txBody>
      </p:sp>
      <p:sp>
        <p:nvSpPr>
          <p:cNvPr id="3" name="Содержимое 2"/>
          <p:cNvSpPr>
            <a:spLocks noGrp="1"/>
          </p:cNvSpPr>
          <p:nvPr>
            <p:ph sz="half" idx="1"/>
          </p:nvPr>
        </p:nvSpPr>
        <p:spPr>
          <a:xfrm>
            <a:off x="857224" y="1500174"/>
            <a:ext cx="7500990" cy="4000528"/>
          </a:xfrm>
        </p:spPr>
        <p:txBody>
          <a:bodyPr>
            <a:noAutofit/>
          </a:bodyPr>
          <a:lstStyle/>
          <a:p>
            <a:r>
              <a:rPr lang="ru-RU" sz="1600" b="1" dirty="0" smtClean="0"/>
              <a:t>Утренняя гимнастика</a:t>
            </a:r>
          </a:p>
          <a:p>
            <a:r>
              <a:rPr lang="ru-RU" sz="1600" b="1" dirty="0" smtClean="0"/>
              <a:t>Ежедневная </a:t>
            </a:r>
            <a:r>
              <a:rPr lang="ru-RU" sz="1600" b="1" dirty="0" err="1" smtClean="0"/>
              <a:t>физкультпауза</a:t>
            </a:r>
            <a:endParaRPr lang="ru-RU" sz="1600" b="1" dirty="0" smtClean="0"/>
          </a:p>
          <a:p>
            <a:r>
              <a:rPr lang="ru-RU" sz="1600" b="1" dirty="0" smtClean="0"/>
              <a:t>Занятия физической культурой и спорт (не реже 2-3 раз в неделю)</a:t>
            </a:r>
          </a:p>
          <a:p>
            <a:pPr>
              <a:buNone/>
            </a:pPr>
            <a:r>
              <a:rPr lang="ru-RU" sz="1600" dirty="0" smtClean="0"/>
              <a:t>Самостоятельное тренировочное занятие должно состоять из </a:t>
            </a:r>
            <a:r>
              <a:rPr lang="ru-RU" sz="1600" dirty="0" err="1" smtClean="0"/>
              <a:t>з-х</a:t>
            </a:r>
            <a:r>
              <a:rPr lang="ru-RU" sz="1600" dirty="0" smtClean="0"/>
              <a:t> частей: РАЗМИНКА:</a:t>
            </a:r>
            <a:endParaRPr lang="ru-RU" sz="1600" dirty="0" smtClean="0"/>
          </a:p>
          <a:p>
            <a:r>
              <a:rPr lang="ru-RU" sz="1600" dirty="0" smtClean="0"/>
              <a:t>Ходьба 2-3 мин.</a:t>
            </a:r>
          </a:p>
          <a:p>
            <a:r>
              <a:rPr lang="ru-RU" sz="1600" dirty="0" smtClean="0"/>
              <a:t>Медленный бег 6-12 мин.</a:t>
            </a:r>
          </a:p>
          <a:p>
            <a:r>
              <a:rPr lang="ru-RU" sz="1600" dirty="0" err="1" smtClean="0"/>
              <a:t>Общеразвивающие</a:t>
            </a:r>
            <a:r>
              <a:rPr lang="ru-RU" sz="1600" dirty="0" smtClean="0"/>
              <a:t> гимнастические движения для всех групп мышц:</a:t>
            </a:r>
          </a:p>
          <a:p>
            <a:pPr>
              <a:lnSpc>
                <a:spcPct val="75000"/>
              </a:lnSpc>
              <a:buNone/>
            </a:pPr>
            <a:r>
              <a:rPr lang="ru-RU" sz="1600" dirty="0" smtClean="0"/>
              <a:t>-начинать нужно с мелких мышц рук и плечевого пояса, затем переходить на более крупные мышцы туловища и заканчивать мышцами ног</a:t>
            </a:r>
          </a:p>
          <a:p>
            <a:pPr>
              <a:lnSpc>
                <a:spcPct val="75000"/>
              </a:lnSpc>
              <a:buNone/>
            </a:pPr>
            <a:r>
              <a:rPr lang="ru-RU" sz="1600" dirty="0" smtClean="0"/>
              <a:t>Упражнения на растягивание и расслабление</a:t>
            </a:r>
          </a:p>
          <a:p>
            <a:r>
              <a:rPr lang="ru-RU" sz="1600" dirty="0" smtClean="0"/>
              <a:t>ОСНОВНАЯ  </a:t>
            </a:r>
            <a:r>
              <a:rPr lang="ru-RU" sz="1600" dirty="0" smtClean="0"/>
              <a:t>ЧАСТЬ: Основной комплекс упражнений (изучается спортивная техника и тактика, тренировка имеющихся навыков, развитие быстроты, силы, выносливости</a:t>
            </a:r>
          </a:p>
          <a:p>
            <a:r>
              <a:rPr lang="ru-RU" sz="1600" dirty="0" smtClean="0"/>
              <a:t>ЗАКЛЮЧИТЕЛЬНАЯ </a:t>
            </a:r>
            <a:r>
              <a:rPr lang="ru-RU" sz="1600" dirty="0" err="1" smtClean="0"/>
              <a:t>ЧАСТЬ.Заключительная</a:t>
            </a:r>
            <a:r>
              <a:rPr lang="ru-RU" sz="1600" dirty="0" smtClean="0"/>
              <a:t> </a:t>
            </a:r>
            <a:r>
              <a:rPr lang="ru-RU" sz="1600" dirty="0" smtClean="0"/>
              <a:t>часть (медленный бег, переходящий в ходьбу, упражнения на расслабление в сочетании с глубоким дыханием, постепенный переход в спокойное состояние.</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Картинка 10 из 1985">
            <a:hlinkClick r:id="rId3"/>
          </p:cNvPr>
          <p:cNvPicPr>
            <a:picLocks noChangeAspect="1" noChangeArrowheads="1"/>
          </p:cNvPicPr>
          <p:nvPr/>
        </p:nvPicPr>
        <p:blipFill>
          <a:blip r:embed="rId4" cstate="print">
            <a:duotone>
              <a:schemeClr val="accent1">
                <a:shade val="45000"/>
                <a:satMod val="135000"/>
              </a:schemeClr>
              <a:prstClr val="white"/>
            </a:duotone>
            <a:lum bright="20000"/>
          </a:blip>
          <a:srcRect/>
          <a:stretch>
            <a:fillRect/>
          </a:stretch>
        </p:blipFill>
        <p:spPr bwMode="auto">
          <a:xfrm>
            <a:off x="1071506" y="2571744"/>
            <a:ext cx="8072494" cy="4286256"/>
          </a:xfrm>
          <a:prstGeom prst="rect">
            <a:avLst/>
          </a:prstGeom>
          <a:noFill/>
        </p:spPr>
      </p:pic>
      <p:sp>
        <p:nvSpPr>
          <p:cNvPr id="2" name="Заголовок 1"/>
          <p:cNvSpPr>
            <a:spLocks noGrp="1"/>
          </p:cNvSpPr>
          <p:nvPr>
            <p:ph type="ctrTitle"/>
          </p:nvPr>
        </p:nvSpPr>
        <p:spPr>
          <a:xfrm>
            <a:off x="928662" y="0"/>
            <a:ext cx="7406640" cy="831974"/>
          </a:xfrm>
        </p:spPr>
        <p:txBody>
          <a:bodyPr/>
          <a:lstStyle/>
          <a:p>
            <a:r>
              <a:rPr lang="ru-RU" dirty="0" smtClean="0"/>
              <a:t>Закаливание.</a:t>
            </a:r>
            <a:endParaRPr lang="ru-RU" dirty="0"/>
          </a:p>
        </p:txBody>
      </p:sp>
      <p:sp>
        <p:nvSpPr>
          <p:cNvPr id="5" name="Подзаголовок 4"/>
          <p:cNvSpPr>
            <a:spLocks noGrp="1"/>
          </p:cNvSpPr>
          <p:nvPr>
            <p:ph type="subTitle" idx="1"/>
          </p:nvPr>
        </p:nvSpPr>
        <p:spPr>
          <a:xfrm>
            <a:off x="947678" y="714356"/>
            <a:ext cx="8196322" cy="5643602"/>
          </a:xfrm>
        </p:spPr>
        <p:txBody>
          <a:bodyPr>
            <a:normAutofit fontScale="77500" lnSpcReduction="20000"/>
          </a:bodyPr>
          <a:lstStyle/>
          <a:p>
            <a:r>
              <a:rPr lang="ru-RU" dirty="0" smtClean="0"/>
              <a:t>— </a:t>
            </a:r>
            <a:r>
              <a:rPr lang="ru-RU" sz="3800" dirty="0" smtClean="0"/>
              <a:t>это система специальной тренировки терморегуляторных процессов организма, включающая в себя процедуры, действие которых направлено на повышение устойчивости организма к переохлаждению или перегреванию.</a:t>
            </a:r>
          </a:p>
          <a:p>
            <a:endParaRPr lang="ru-RU" dirty="0" smtClean="0"/>
          </a:p>
          <a:p>
            <a:r>
              <a:rPr lang="ru-RU" b="1" dirty="0" smtClean="0"/>
              <a:t>Основные принципы закаливания</a:t>
            </a:r>
            <a:r>
              <a:rPr lang="ru-RU" dirty="0" smtClean="0"/>
              <a:t>:</a:t>
            </a:r>
          </a:p>
          <a:p>
            <a:pPr marL="541782" indent="-514350">
              <a:buAutoNum type="arabicPeriod"/>
            </a:pPr>
            <a:r>
              <a:rPr lang="ru-RU" dirty="0" smtClean="0"/>
              <a:t>Постоянство, систематичность</a:t>
            </a:r>
          </a:p>
          <a:p>
            <a:pPr marL="541782" indent="-514350">
              <a:buAutoNum type="arabicPeriod"/>
            </a:pPr>
            <a:r>
              <a:rPr lang="ru-RU" dirty="0" smtClean="0"/>
              <a:t>Постепенность в увеличении силы раздражающего действия.</a:t>
            </a:r>
          </a:p>
          <a:p>
            <a:pPr marL="541782" indent="-514350">
              <a:buAutoNum type="arabicPeriod"/>
            </a:pPr>
            <a:r>
              <a:rPr lang="ru-RU" dirty="0" smtClean="0"/>
              <a:t>Проведение закаливающих процедур на фоне положительной настроенности ребенка</a:t>
            </a:r>
          </a:p>
          <a:p>
            <a:pPr marL="541782" indent="-514350">
              <a:buFont typeface="Wingdings 2"/>
              <a:buAutoNum type="arabicPeriod"/>
            </a:pPr>
            <a:r>
              <a:rPr lang="ru-RU" dirty="0" smtClean="0"/>
              <a:t>Соблюдение температурного режима кожных покровов.</a:t>
            </a:r>
          </a:p>
          <a:p>
            <a:pPr marL="541782" indent="-514350">
              <a:buFont typeface="Wingdings 2"/>
              <a:buAutoNum type="arabicPeriod"/>
            </a:pPr>
            <a:r>
              <a:rPr lang="ru-RU" dirty="0" smtClean="0"/>
              <a:t>Разнообразие средств и форм</a:t>
            </a:r>
          </a:p>
          <a:p>
            <a:pPr marL="541782" indent="-514350">
              <a:buFont typeface="Wingdings 2"/>
              <a:buAutoNum type="arabicPeriod"/>
            </a:pPr>
            <a:r>
              <a:rPr lang="ru-RU" dirty="0" smtClean="0"/>
              <a:t>Учет индивидуальных особенностей каждого ребенка (возраст, наличие заболеваний, </a:t>
            </a:r>
            <a:r>
              <a:rPr lang="ru-RU" dirty="0" err="1" smtClean="0"/>
              <a:t>протвопоказания</a:t>
            </a:r>
            <a:r>
              <a:rPr lang="ru-RU" dirty="0" smtClean="0"/>
              <a:t>, уровень закаленности)</a:t>
            </a:r>
          </a:p>
          <a:p>
            <a:pPr marL="541782" indent="-514350"/>
            <a:endParaRPr lang="ru-RU" dirty="0" smtClean="0"/>
          </a:p>
          <a:p>
            <a:pPr marL="541782" indent="-514350"/>
            <a:endParaRPr lang="ru-RU" dirty="0" smtClean="0"/>
          </a:p>
          <a:p>
            <a:pPr marL="541782" indent="-514350">
              <a:buAutoNum type="arabicPeriod"/>
            </a:pPr>
            <a:endParaRPr lang="ru-RU"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14612" y="357166"/>
            <a:ext cx="7498080" cy="1143000"/>
          </a:xfrm>
        </p:spPr>
        <p:txBody>
          <a:bodyPr/>
          <a:lstStyle/>
          <a:p>
            <a:r>
              <a:rPr lang="ru-RU" dirty="0" smtClean="0"/>
              <a:t>Механизм закаливания</a:t>
            </a:r>
            <a:endParaRPr lang="ru-RU" dirty="0"/>
          </a:p>
        </p:txBody>
      </p:sp>
      <p:graphicFrame>
        <p:nvGraphicFramePr>
          <p:cNvPr id="4" name="Содержимое 3"/>
          <p:cNvGraphicFramePr>
            <a:graphicFrameLocks noGrp="1"/>
          </p:cNvGraphicFramePr>
          <p:nvPr>
            <p:ph idx="1"/>
          </p:nvPr>
        </p:nvGraphicFramePr>
        <p:xfrm>
          <a:off x="6143636" y="1357298"/>
          <a:ext cx="2779710" cy="48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хема 4"/>
          <p:cNvGraphicFramePr/>
          <p:nvPr/>
        </p:nvGraphicFramePr>
        <p:xfrm>
          <a:off x="3000364" y="1285860"/>
          <a:ext cx="3476628" cy="450059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6" name="Схема 5"/>
          <p:cNvGraphicFramePr/>
          <p:nvPr/>
        </p:nvGraphicFramePr>
        <p:xfrm>
          <a:off x="357158" y="500042"/>
          <a:ext cx="2476496" cy="371477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338" name="Picture 2" descr="Картинка 15 из 117">
            <a:hlinkClick r:id="rId18"/>
          </p:cNvPr>
          <p:cNvPicPr>
            <a:picLocks noChangeAspect="1" noChangeArrowheads="1"/>
          </p:cNvPicPr>
          <p:nvPr/>
        </p:nvPicPr>
        <p:blipFill>
          <a:blip r:embed="rId19" cstate="print"/>
          <a:srcRect t="51001" r="1315"/>
          <a:stretch>
            <a:fillRect/>
          </a:stretch>
        </p:blipFill>
        <p:spPr bwMode="auto">
          <a:xfrm>
            <a:off x="357158" y="4643446"/>
            <a:ext cx="3071834" cy="202405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Закаливание воздухом:</a:t>
            </a:r>
            <a:endParaRPr lang="ru-RU" dirty="0"/>
          </a:p>
        </p:txBody>
      </p:sp>
      <p:sp>
        <p:nvSpPr>
          <p:cNvPr id="3" name="Содержимое 2"/>
          <p:cNvSpPr>
            <a:spLocks noGrp="1"/>
          </p:cNvSpPr>
          <p:nvPr>
            <p:ph idx="1"/>
          </p:nvPr>
        </p:nvSpPr>
        <p:spPr>
          <a:xfrm>
            <a:off x="2571736" y="1447800"/>
            <a:ext cx="6361952" cy="4800600"/>
          </a:xfrm>
        </p:spPr>
        <p:txBody>
          <a:bodyPr>
            <a:normAutofit fontScale="92500" lnSpcReduction="10000"/>
          </a:bodyPr>
          <a:lstStyle/>
          <a:p>
            <a:r>
              <a:rPr lang="ru-RU" sz="1800" dirty="0" smtClean="0"/>
              <a:t>Воздушные ванны - это вид аэротерапии (лечения воздухом), который заключается в дозированном воздействии воздуха на обнаженное тело, защищенное от прямого солнечного излучения. </a:t>
            </a:r>
          </a:p>
          <a:p>
            <a:r>
              <a:rPr lang="ru-RU" sz="1800" dirty="0" smtClean="0"/>
              <a:t>Кожа тела непосредственно контактирует с кислородом, легкими ионами, фитонцидами, содержащимися в воздухе.</a:t>
            </a:r>
          </a:p>
          <a:p>
            <a:r>
              <a:rPr lang="ru-RU" sz="1800" dirty="0" smtClean="0"/>
              <a:t>Оздоровительный эффект достигается за счет перепада температур воздуха и поверхности кожи (закаливающий эффект).</a:t>
            </a:r>
          </a:p>
          <a:p>
            <a:pPr>
              <a:buNone/>
            </a:pPr>
            <a:r>
              <a:rPr lang="ru-RU" sz="2400" b="1" dirty="0" smtClean="0"/>
              <a:t>Эффекты </a:t>
            </a:r>
          </a:p>
          <a:p>
            <a:r>
              <a:rPr lang="ru-RU" sz="1800" dirty="0" smtClean="0"/>
              <a:t>Раздражаются нервные окончания кожи, </a:t>
            </a:r>
            <a:r>
              <a:rPr lang="ru-RU" sz="1800" dirty="0" err="1" smtClean="0"/>
              <a:t>тренеруются</a:t>
            </a:r>
            <a:r>
              <a:rPr lang="ru-RU" sz="1800" dirty="0" smtClean="0"/>
              <a:t> системы терморегуляции.</a:t>
            </a:r>
          </a:p>
          <a:p>
            <a:r>
              <a:rPr lang="ru-RU" sz="1800" dirty="0" smtClean="0"/>
              <a:t> Воздух улучшает дыхание и насыщение крови кислородом. При этом ускоряется кровоток, повышается интенсивность окислительных процессов и обмена веществ.</a:t>
            </a:r>
          </a:p>
          <a:p>
            <a:r>
              <a:rPr lang="ru-RU" sz="1800" dirty="0" smtClean="0"/>
              <a:t>В следствие повышения концентрации кислорода повышается тонус мышечной и нервной систем.</a:t>
            </a:r>
            <a:endParaRPr lang="ru-RU" sz="1800" dirty="0"/>
          </a:p>
        </p:txBody>
      </p:sp>
      <p:pic>
        <p:nvPicPr>
          <p:cNvPr id="12290" name="Picture 2" descr="Картинка 17 из 2916">
            <a:hlinkClick r:id="rId3"/>
          </p:cNvPr>
          <p:cNvPicPr>
            <a:picLocks noChangeAspect="1" noChangeArrowheads="1"/>
          </p:cNvPicPr>
          <p:nvPr/>
        </p:nvPicPr>
        <p:blipFill>
          <a:blip r:embed="rId4" cstate="print"/>
          <a:srcRect/>
          <a:stretch>
            <a:fillRect/>
          </a:stretch>
        </p:blipFill>
        <p:spPr bwMode="auto">
          <a:xfrm>
            <a:off x="0" y="1714488"/>
            <a:ext cx="2571736" cy="3571900"/>
          </a:xfrm>
          <a:prstGeom prst="rect">
            <a:avLst/>
          </a:prstGeo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Правила закаливания воздухом:</a:t>
            </a:r>
            <a:endParaRPr lang="ru-RU" dirty="0"/>
          </a:p>
        </p:txBody>
      </p:sp>
      <p:sp>
        <p:nvSpPr>
          <p:cNvPr id="3" name="Содержимое 2"/>
          <p:cNvSpPr>
            <a:spLocks noGrp="1"/>
          </p:cNvSpPr>
          <p:nvPr>
            <p:ph idx="1"/>
          </p:nvPr>
        </p:nvSpPr>
        <p:spPr>
          <a:xfrm>
            <a:off x="2428860" y="1447800"/>
            <a:ext cx="6504828" cy="4800600"/>
          </a:xfrm>
        </p:spPr>
        <p:txBody>
          <a:bodyPr>
            <a:normAutofit fontScale="92500" lnSpcReduction="20000"/>
          </a:bodyPr>
          <a:lstStyle/>
          <a:p>
            <a:r>
              <a:rPr lang="ru-RU" sz="2000" dirty="0" smtClean="0"/>
              <a:t>Не должно быть медицинских противопоказаний к закаливающим процедурам (лихорадка и заболевания в остром периоде)</a:t>
            </a:r>
          </a:p>
          <a:p>
            <a:r>
              <a:rPr lang="ru-RU" sz="2000" dirty="0" smtClean="0"/>
              <a:t>Процедуры проводятся в теплое время года, в первую половину дня до завтрака, либо после легкого завтрака. </a:t>
            </a:r>
          </a:p>
          <a:p>
            <a:r>
              <a:rPr lang="ru-RU" sz="2000" dirty="0" smtClean="0"/>
              <a:t>Начинают закаливающие процедуры с воздушных ванн индифферентной температуры воздуха от 24°С — для грудных детей и от 18°С до 12°С — для старших школьников и взрослых  (при скорости движения воздуха, не превышающей 0,1 м/сек, и относительной влажности в пределах 40—65%). </a:t>
            </a:r>
          </a:p>
          <a:p>
            <a:r>
              <a:rPr lang="ru-RU" sz="2000" dirty="0" smtClean="0"/>
              <a:t>Начинать прием воздушных ванн следует в предварительно проветренном помещении. Затем, по мере закаливания, их принимают на открытом воздухе</a:t>
            </a:r>
            <a:r>
              <a:rPr lang="ru-RU" dirty="0" smtClean="0"/>
              <a:t>.</a:t>
            </a:r>
          </a:p>
          <a:p>
            <a:r>
              <a:rPr lang="ru-RU" sz="2000" dirty="0" smtClean="0"/>
              <a:t>Прием воздушных ванн всегда следует сочетать с гимнастикой, физическими упражнениями.</a:t>
            </a:r>
          </a:p>
          <a:p>
            <a:r>
              <a:rPr lang="ru-RU" sz="2000" dirty="0" smtClean="0"/>
              <a:t>Нельзя допускать ощущения зябкости, появления «гусиной кожи», похолодания рук и ног. </a:t>
            </a:r>
          </a:p>
          <a:p>
            <a:endParaRPr lang="ru-RU" sz="2000" dirty="0"/>
          </a:p>
        </p:txBody>
      </p:sp>
      <p:sp>
        <p:nvSpPr>
          <p:cNvPr id="1025" name="Rectangle 1"/>
          <p:cNvSpPr>
            <a:spLocks noChangeArrowheads="1"/>
          </p:cNvSpPr>
          <p:nvPr/>
        </p:nvSpPr>
        <p:spPr bwMode="auto">
          <a:xfrm>
            <a:off x="0" y="0"/>
            <a:ext cx="428002" cy="1846659"/>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chemeClr val="tx1"/>
                </a:solidFill>
                <a:effectLst/>
                <a:latin typeface="Arial" pitchFamily="34" charset="0"/>
              </a:rPr>
              <a:t/>
            </a:r>
            <a:br>
              <a:rPr kumimoji="0" lang="ru-RU" sz="1800" b="0" i="0" u="none" strike="noStrike" cap="none" normalizeH="0" baseline="0" dirty="0" smtClean="0">
                <a:ln>
                  <a:noFill/>
                </a:ln>
                <a:solidFill>
                  <a:schemeClr val="tx1"/>
                </a:solidFill>
                <a:effectLst/>
                <a:latin typeface="Arial" pitchFamily="34" charset="0"/>
              </a:rPr>
            </a:br>
            <a:r>
              <a:rPr kumimoji="0" lang="ru-RU" sz="1800" b="0" i="0" u="none" strike="noStrike" cap="none" normalizeH="0" baseline="0" dirty="0" smtClean="0">
                <a:ln>
                  <a:noFill/>
                </a:ln>
                <a:solidFill>
                  <a:schemeClr val="tx1"/>
                </a:solidFill>
                <a:effectLst/>
                <a:latin typeface="Arial" pitchFamily="34" charset="0"/>
              </a:rPr>
              <a:t>  </a:t>
            </a:r>
            <a:r>
              <a:rPr kumimoji="0" lang="ru-RU" sz="8400" b="0" i="0" u="none" strike="noStrike" cap="none" normalizeH="0" baseline="0" dirty="0" smtClean="0">
                <a:ln>
                  <a:noFill/>
                </a:ln>
                <a:solidFill>
                  <a:schemeClr val="tx1"/>
                </a:solidFill>
                <a:effectLst/>
                <a:latin typeface="Arial" pitchFamily="34" charset="0"/>
              </a:rPr>
              <a:t> </a:t>
            </a:r>
            <a:endParaRPr kumimoji="0" lang="ru-RU" sz="1100" b="1" i="1" u="none" strike="noStrike" cap="none" normalizeH="0" baseline="0" dirty="0" smtClean="0">
              <a:ln>
                <a:noFill/>
              </a:ln>
              <a:solidFill>
                <a:srgbClr val="49A513"/>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p:txBody>
      </p:sp>
      <p:pic>
        <p:nvPicPr>
          <p:cNvPr id="10242" name="Picture 2" descr="Картинка 45 из 2916">
            <a:hlinkClick r:id="rId3"/>
          </p:cNvPr>
          <p:cNvPicPr>
            <a:picLocks noChangeAspect="1" noChangeArrowheads="1"/>
          </p:cNvPicPr>
          <p:nvPr/>
        </p:nvPicPr>
        <p:blipFill>
          <a:blip r:embed="rId4" cstate="print"/>
          <a:srcRect/>
          <a:stretch>
            <a:fillRect/>
          </a:stretch>
        </p:blipFill>
        <p:spPr bwMode="auto">
          <a:xfrm>
            <a:off x="357158" y="1714488"/>
            <a:ext cx="2181225" cy="3810000"/>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Закаливание водой</a:t>
            </a:r>
            <a:endParaRPr lang="ru-RU" dirty="0"/>
          </a:p>
        </p:txBody>
      </p:sp>
      <p:sp>
        <p:nvSpPr>
          <p:cNvPr id="3" name="Содержимое 2"/>
          <p:cNvSpPr>
            <a:spLocks noGrp="1"/>
          </p:cNvSpPr>
          <p:nvPr>
            <p:ph idx="1"/>
          </p:nvPr>
        </p:nvSpPr>
        <p:spPr>
          <a:xfrm>
            <a:off x="857224" y="1142984"/>
            <a:ext cx="8076464" cy="5105416"/>
          </a:xfrm>
        </p:spPr>
        <p:txBody>
          <a:bodyPr>
            <a:noAutofit/>
          </a:bodyPr>
          <a:lstStyle/>
          <a:p>
            <a:r>
              <a:rPr lang="ru-RU" sz="1200" dirty="0" smtClean="0"/>
              <a:t>Вода рассматривается как весьма сильное закаливающее природное средство, так как обладает большей теплоемкостью, чем воздух. </a:t>
            </a:r>
          </a:p>
          <a:p>
            <a:r>
              <a:rPr lang="ru-RU" sz="1200" dirty="0" smtClean="0"/>
              <a:t>Вода оказывает  выраженное механическое действие на </a:t>
            </a:r>
            <a:r>
              <a:rPr lang="ru-RU" sz="1200" dirty="0" err="1" smtClean="0"/>
              <a:t>механо</a:t>
            </a:r>
            <a:r>
              <a:rPr lang="ru-RU" sz="1200" dirty="0" smtClean="0"/>
              <a:t>- и терморецепторы кожи (стимулирует работу ЦНС и мышечной системы)</a:t>
            </a:r>
          </a:p>
          <a:p>
            <a:r>
              <a:rPr lang="ru-RU" sz="1200" dirty="0" smtClean="0"/>
              <a:t>Водные процедуры, многогранно воздействуя на организм, улучшают терморегуляцию, обмен веществ, работу </a:t>
            </a:r>
            <a:r>
              <a:rPr lang="ru-RU" sz="1200" dirty="0" err="1" smtClean="0"/>
              <a:t>сердечно-сосудистой</a:t>
            </a:r>
            <a:r>
              <a:rPr lang="ru-RU" sz="1200" dirty="0" smtClean="0"/>
              <a:t> и дыхательной системы.</a:t>
            </a:r>
          </a:p>
          <a:p>
            <a:pPr>
              <a:buNone/>
            </a:pPr>
            <a:endParaRPr lang="ru-RU" sz="1200" dirty="0" smtClean="0"/>
          </a:p>
          <a:p>
            <a:r>
              <a:rPr lang="ru-RU" sz="1200" dirty="0" smtClean="0"/>
              <a:t>Различают обтирание,  обливание, купание и </a:t>
            </a:r>
            <a:r>
              <a:rPr lang="ru-RU" sz="1200" dirty="0" err="1" smtClean="0"/>
              <a:t>контрасный</a:t>
            </a:r>
            <a:r>
              <a:rPr lang="ru-RU" sz="1200" dirty="0" smtClean="0"/>
              <a:t> душ.</a:t>
            </a:r>
          </a:p>
          <a:p>
            <a:r>
              <a:rPr lang="ru-RU" sz="1200" dirty="0" smtClean="0"/>
              <a:t>При закаливании водой нужно строго соблюдать  стадийность: закаливание водой начинают с мягких процедур - обтирания, обливания, затем переходят к более энергичным - душ, купание и т. д. </a:t>
            </a:r>
          </a:p>
          <a:p>
            <a:r>
              <a:rPr lang="ru-RU" sz="1200" dirty="0" smtClean="0"/>
              <a:t>Водные процедуры по своей температуре подразделяют на</a:t>
            </a:r>
          </a:p>
          <a:p>
            <a:r>
              <a:rPr lang="ru-RU" sz="1200" dirty="0" smtClean="0"/>
              <a:t> горячие - выше 40 °С,</a:t>
            </a:r>
          </a:p>
          <a:p>
            <a:r>
              <a:rPr lang="ru-RU" sz="1200" dirty="0" smtClean="0"/>
              <a:t> теплые – 36 - 40 °С, </a:t>
            </a:r>
          </a:p>
          <a:p>
            <a:r>
              <a:rPr lang="ru-RU" sz="1200" dirty="0" smtClean="0"/>
              <a:t>безразличные – 34 - 35 °С, </a:t>
            </a:r>
          </a:p>
          <a:p>
            <a:r>
              <a:rPr lang="ru-RU" sz="1200" dirty="0" smtClean="0"/>
              <a:t>прохладные – 20 - 33 °С </a:t>
            </a:r>
          </a:p>
          <a:p>
            <a:r>
              <a:rPr lang="ru-RU" sz="1200" dirty="0" smtClean="0"/>
              <a:t> холодные - ниже 20 °С.</a:t>
            </a:r>
          </a:p>
          <a:p>
            <a:endParaRPr lang="ru-RU" sz="1200" dirty="0" smtClean="0"/>
          </a:p>
          <a:p>
            <a:pPr>
              <a:buNone/>
            </a:pPr>
            <a:r>
              <a:rPr lang="ru-RU" sz="1200" dirty="0" smtClean="0"/>
              <a:t>Для </a:t>
            </a:r>
            <a:r>
              <a:rPr lang="ru-RU" sz="1200" dirty="0" smtClean="0"/>
              <a:t>общих водных процедур за основу берётся температура кожи в области сердца: у детей до 1 года 35—36°С, у взрослого 31—33°С. Вода такой температуры используется для обтирания; для обливаний — на 1—2°С выше, для ножных ванн — на 1—2°С ниже. температуру воды постепенно снижают для детей до 3 лет до 26—24°С, для старших до 15—12°С</a:t>
            </a:r>
            <a:r>
              <a:rPr lang="ru-RU" sz="1200" i="1" dirty="0" smtClean="0"/>
              <a:t>.</a:t>
            </a:r>
            <a:r>
              <a:rPr lang="ru-RU" sz="1200" dirty="0" smtClean="0"/>
              <a:t> Для местных водных процедур за основу берётся температура открытых частей тела (около 29—25°С) и постепенно снижается до 12—10°С. На втором году систематических </a:t>
            </a:r>
            <a:r>
              <a:rPr lang="ru-RU" sz="1200" dirty="0" smtClean="0"/>
              <a:t> закаливающих процедур </a:t>
            </a:r>
            <a:r>
              <a:rPr lang="ru-RU" sz="1200" dirty="0" smtClean="0"/>
              <a:t>можно </a:t>
            </a:r>
            <a:r>
              <a:rPr lang="ru-RU" sz="1200" dirty="0" smtClean="0"/>
              <a:t>проводить контрастные процедуры. Хорошей закаливающей процедурой является купание в открытом водоёме.</a:t>
            </a:r>
          </a:p>
          <a:p>
            <a:endParaRPr lang="ru-RU" sz="1200" dirty="0"/>
          </a:p>
        </p:txBody>
      </p:sp>
      <p:pic>
        <p:nvPicPr>
          <p:cNvPr id="8194" name="Picture 2" descr="Картинка 3 из 1782">
            <a:hlinkClick r:id="rId3"/>
          </p:cNvPr>
          <p:cNvPicPr>
            <a:picLocks noChangeAspect="1" noChangeArrowheads="1"/>
          </p:cNvPicPr>
          <p:nvPr/>
        </p:nvPicPr>
        <p:blipFill>
          <a:blip r:embed="rId4" cstate="print"/>
          <a:srcRect/>
          <a:stretch>
            <a:fillRect/>
          </a:stretch>
        </p:blipFill>
        <p:spPr bwMode="auto">
          <a:xfrm>
            <a:off x="5429256" y="3643314"/>
            <a:ext cx="3548055" cy="1571636"/>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142976" y="1285860"/>
            <a:ext cx="7498080" cy="4800600"/>
          </a:xfrm>
        </p:spPr>
        <p:txBody>
          <a:bodyPr>
            <a:normAutofit fontScale="70000" lnSpcReduction="20000"/>
          </a:bodyPr>
          <a:lstStyle/>
          <a:p>
            <a:pPr marL="541782" indent="-514350"/>
            <a:r>
              <a:rPr lang="ru-RU" b="1" dirty="0" smtClean="0"/>
              <a:t>Результат: </a:t>
            </a:r>
            <a:r>
              <a:rPr lang="ru-RU" dirty="0" smtClean="0"/>
              <a:t>Поддержание температурного гомеостаза (теплопродукция при охлаждении, теплоотдача при перегревании)</a:t>
            </a:r>
          </a:p>
          <a:p>
            <a:pPr marL="541782" indent="-514350"/>
            <a:r>
              <a:rPr lang="ru-RU" dirty="0" smtClean="0"/>
              <a:t>П</a:t>
            </a:r>
            <a:r>
              <a:rPr lang="ru-RU" b="1" dirty="0" smtClean="0"/>
              <a:t>роявления: </a:t>
            </a:r>
            <a:r>
              <a:rPr lang="ru-RU" dirty="0" smtClean="0"/>
              <a:t>Морфофункциональное созревание ЦНС. Улучшение подвижности нервных процессов. Повышение </a:t>
            </a:r>
            <a:r>
              <a:rPr lang="ru-RU" dirty="0" err="1" smtClean="0"/>
              <a:t>антистрессовой</a:t>
            </a:r>
            <a:r>
              <a:rPr lang="ru-RU" dirty="0" smtClean="0"/>
              <a:t> устойчивости. Улучшение деятельности </a:t>
            </a:r>
            <a:r>
              <a:rPr lang="ru-RU" dirty="0" err="1" smtClean="0"/>
              <a:t>сердечно-сосудистой</a:t>
            </a:r>
            <a:r>
              <a:rPr lang="ru-RU" dirty="0" smtClean="0"/>
              <a:t> и дыхательной систем.</a:t>
            </a:r>
          </a:p>
          <a:p>
            <a:pPr marL="541782" indent="-514350"/>
            <a:r>
              <a:rPr lang="ru-RU" dirty="0" smtClean="0"/>
              <a:t>Д</a:t>
            </a:r>
            <a:r>
              <a:rPr lang="ru-RU" b="1" dirty="0" smtClean="0"/>
              <a:t>инамика</a:t>
            </a:r>
            <a:r>
              <a:rPr lang="ru-RU" dirty="0" smtClean="0"/>
              <a:t>. Компенсация и нормализация функционального состояния организма. Совершенствование обменных процессов. Нормализация поведенческих реакций. Снижение частоты острых заболеваний. Улучшение показателей физического развития. Повышение уровня физической подготовленности</a:t>
            </a:r>
          </a:p>
          <a:p>
            <a:endParaRPr lang="ru-RU" dirty="0"/>
          </a:p>
        </p:txBody>
      </p:sp>
      <p:sp>
        <p:nvSpPr>
          <p:cNvPr id="4" name="Заголовок 3"/>
          <p:cNvSpPr>
            <a:spLocks noGrp="1"/>
          </p:cNvSpPr>
          <p:nvPr>
            <p:ph type="title"/>
          </p:nvPr>
        </p:nvSpPr>
        <p:spPr/>
        <p:txBody>
          <a:bodyPr/>
          <a:lstStyle/>
          <a:p>
            <a:r>
              <a:rPr lang="ru-RU" dirty="0" smtClean="0"/>
              <a:t>Эффекты закаливания:</a:t>
            </a:r>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smtClean="0"/>
              <a:t>основные </a:t>
            </a:r>
            <a:r>
              <a:rPr lang="ru-RU" dirty="0" smtClean="0"/>
              <a:t>правила питания.</a:t>
            </a:r>
            <a:endParaRPr lang="ru-RU" dirty="0"/>
          </a:p>
        </p:txBody>
      </p:sp>
      <p:sp>
        <p:nvSpPr>
          <p:cNvPr id="3" name="Содержимое 2"/>
          <p:cNvSpPr>
            <a:spLocks noGrp="1"/>
          </p:cNvSpPr>
          <p:nvPr>
            <p:ph idx="1"/>
          </p:nvPr>
        </p:nvSpPr>
        <p:spPr/>
        <p:txBody>
          <a:bodyPr>
            <a:normAutofit fontScale="55000" lnSpcReduction="20000"/>
          </a:bodyPr>
          <a:lstStyle/>
          <a:p>
            <a:r>
              <a:rPr lang="ru-RU" dirty="0" smtClean="0"/>
              <a:t>Соблюдение </a:t>
            </a:r>
            <a:r>
              <a:rPr lang="ru-RU" dirty="0" smtClean="0"/>
              <a:t>правильного режима питания. Оптимальным считается четырехразовый прием пищи с интервалами в 4-5 часов, в одно и то же время. При этом завтрак должен составлять 25% суточного рациона, обед — 35%, полдник — 15% и ужин — 25%. Ужинать рекомендуется не позднее чем за 3 ч до сна. </a:t>
            </a:r>
          </a:p>
          <a:p>
            <a:r>
              <a:rPr lang="ru-RU" dirty="0" smtClean="0"/>
              <a:t>Достаточная, но не избыточная калорийность рациона. Количество потребляемых калорий должно покрывать </a:t>
            </a:r>
            <a:r>
              <a:rPr lang="ru-RU" dirty="0" err="1" smtClean="0"/>
              <a:t>энергозатраты</a:t>
            </a:r>
            <a:r>
              <a:rPr lang="ru-RU" dirty="0" smtClean="0"/>
              <a:t> человека (которые, в свою очередь, зависят от пола, возраста и образа жизни, в том числе от характера труда). Вредит здоровью как недостаточная, так и избыточная калорийность рациона. </a:t>
            </a:r>
          </a:p>
          <a:p>
            <a:r>
              <a:rPr lang="ru-RU" dirty="0" smtClean="0"/>
              <a:t>Правильное соотношение основных компонентов питания (белков, жиров, углеводов). В среднем соотношение количества употребляемых белков, жиров и углеводов должно составлять 1:1:4, при больших физических нагрузках — 1:1:5, для работников умственного труда — 1:0.8:3. </a:t>
            </a:r>
          </a:p>
          <a:p>
            <a:r>
              <a:rPr lang="ru-RU" dirty="0" smtClean="0"/>
              <a:t>Должна покрываться (но, опять же, без избытка) потребность организма в основных пищевых веществах (в первую очередь — незаменимые аминокислоты, полиненасыщенные жирные кислоты, витамины, микроэлементы, минеральные вещества, вода), обеспечиваться их правильное соотношение.</a:t>
            </a:r>
          </a:p>
          <a:p>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57290" y="0"/>
            <a:ext cx="7498080" cy="1143000"/>
          </a:xfrm>
        </p:spPr>
        <p:txBody>
          <a:bodyPr/>
          <a:lstStyle/>
          <a:p>
            <a:r>
              <a:rPr lang="ru-RU" dirty="0" smtClean="0"/>
              <a:t>Правильное питание:</a:t>
            </a:r>
            <a:endParaRPr lang="ru-RU" dirty="0"/>
          </a:p>
        </p:txBody>
      </p:sp>
      <p:sp>
        <p:nvSpPr>
          <p:cNvPr id="8" name="Содержимое 7"/>
          <p:cNvSpPr>
            <a:spLocks noGrp="1"/>
          </p:cNvSpPr>
          <p:nvPr>
            <p:ph sz="half" idx="1"/>
          </p:nvPr>
        </p:nvSpPr>
        <p:spPr>
          <a:xfrm>
            <a:off x="642910" y="1000108"/>
            <a:ext cx="4307422" cy="5119710"/>
          </a:xfrm>
        </p:spPr>
        <p:txBody>
          <a:bodyPr>
            <a:noAutofit/>
          </a:bodyPr>
          <a:lstStyle/>
          <a:p>
            <a:r>
              <a:rPr lang="ru-RU" sz="1400" dirty="0" smtClean="0"/>
              <a:t>Не рекомендуется употреблять</a:t>
            </a:r>
          </a:p>
          <a:p>
            <a:r>
              <a:rPr lang="ru-RU" sz="1400" dirty="0" smtClean="0"/>
              <a:t>Жирное мясо, приготовленное путем жарки на масле (способствует образованию холестериновых бляшек, ускоряет процессы старения)</a:t>
            </a:r>
          </a:p>
          <a:p>
            <a:r>
              <a:rPr lang="ru-RU" sz="1400" dirty="0" smtClean="0"/>
              <a:t>Сосиски и колбасы содержат много соли и жиров низкого качества</a:t>
            </a:r>
          </a:p>
          <a:p>
            <a:r>
              <a:rPr lang="ru-RU" sz="1400" dirty="0" smtClean="0"/>
              <a:t>Соль повышает давление, нарушает минеральный баланс в организме, способствует скоплению токсинов.</a:t>
            </a:r>
          </a:p>
          <a:p>
            <a:r>
              <a:rPr lang="ru-RU" sz="1400" dirty="0" smtClean="0"/>
              <a:t>Майонез – очень калорийный продукт, содержит огромное количество жиров и углеводов.</a:t>
            </a:r>
          </a:p>
          <a:p>
            <a:r>
              <a:rPr lang="ru-RU" sz="1400" dirty="0" smtClean="0"/>
              <a:t>Лапша быстрого приготовления содержит большое количество химических добавок, усилителей вкуса и искусственных красителей</a:t>
            </a:r>
          </a:p>
          <a:p>
            <a:r>
              <a:rPr lang="ru-RU" sz="1400" dirty="0" smtClean="0"/>
              <a:t>Чипсы и картофель фри – смесь углеводов и жира, приправленная красителями и усилителями вкуса.</a:t>
            </a:r>
          </a:p>
          <a:p>
            <a:r>
              <a:rPr lang="ru-RU" sz="1400" dirty="0" smtClean="0"/>
              <a:t>Шоколадные батончики – гигантское количество калорий в сочетании с химическими добавками.</a:t>
            </a:r>
          </a:p>
          <a:p>
            <a:r>
              <a:rPr lang="ru-RU" sz="1400" dirty="0" smtClean="0"/>
              <a:t>Жевательные конфеты, пастила, леденцы содержат большое количество сахара и химических добавок</a:t>
            </a:r>
            <a:r>
              <a:rPr lang="ru-RU" sz="1200" dirty="0" smtClean="0"/>
              <a:t>. </a:t>
            </a:r>
          </a:p>
        </p:txBody>
      </p:sp>
      <p:sp>
        <p:nvSpPr>
          <p:cNvPr id="9" name="Содержимое 8"/>
          <p:cNvSpPr>
            <a:spLocks noGrp="1"/>
          </p:cNvSpPr>
          <p:nvPr>
            <p:ph sz="half" idx="2"/>
          </p:nvPr>
        </p:nvSpPr>
        <p:spPr/>
        <p:txBody>
          <a:bodyPr>
            <a:normAutofit/>
          </a:bodyPr>
          <a:lstStyle/>
          <a:p>
            <a:endParaRPr lang="ru-RU" dirty="0"/>
          </a:p>
        </p:txBody>
      </p:sp>
      <p:pic>
        <p:nvPicPr>
          <p:cNvPr id="4098" name="Picture 2" descr="Картинка 7 из 6372">
            <a:hlinkClick r:id="rId3"/>
          </p:cNvPr>
          <p:cNvPicPr>
            <a:picLocks noChangeAspect="1" noChangeArrowheads="1"/>
          </p:cNvPicPr>
          <p:nvPr/>
        </p:nvPicPr>
        <p:blipFill>
          <a:blip r:embed="rId4" cstate="print"/>
          <a:srcRect/>
          <a:stretch>
            <a:fillRect/>
          </a:stretch>
        </p:blipFill>
        <p:spPr bwMode="auto">
          <a:xfrm>
            <a:off x="5214942" y="1071546"/>
            <a:ext cx="3786214" cy="5214974"/>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Полезные продукты</a:t>
            </a:r>
            <a:endParaRPr lang="ru-RU" dirty="0"/>
          </a:p>
        </p:txBody>
      </p:sp>
      <p:sp>
        <p:nvSpPr>
          <p:cNvPr id="3" name="Содержимое 2"/>
          <p:cNvSpPr>
            <a:spLocks noGrp="1"/>
          </p:cNvSpPr>
          <p:nvPr>
            <p:ph sz="half" idx="1"/>
          </p:nvPr>
        </p:nvSpPr>
        <p:spPr>
          <a:xfrm>
            <a:off x="1435608" y="1524000"/>
            <a:ext cx="3657600" cy="5334000"/>
          </a:xfrm>
        </p:spPr>
        <p:txBody>
          <a:bodyPr>
            <a:normAutofit fontScale="55000" lnSpcReduction="20000"/>
          </a:bodyPr>
          <a:lstStyle/>
          <a:p>
            <a:r>
              <a:rPr lang="ru-RU" sz="3300" dirty="0" smtClean="0"/>
              <a:t>Хлеб из муки грубого помола, зерновые хлопья, каши, рис, особенно бурый, овсяные хлопья, гречка</a:t>
            </a:r>
          </a:p>
          <a:p>
            <a:r>
              <a:rPr lang="ru-RU" sz="3300" dirty="0" smtClean="0"/>
              <a:t>Свежие молочные продукты.</a:t>
            </a:r>
          </a:p>
          <a:p>
            <a:r>
              <a:rPr lang="ru-RU" sz="3300" dirty="0" smtClean="0"/>
              <a:t>Овощные супы</a:t>
            </a:r>
          </a:p>
          <a:p>
            <a:r>
              <a:rPr lang="ru-RU" sz="3300" dirty="0" smtClean="0"/>
              <a:t>Морская рыба</a:t>
            </a:r>
          </a:p>
          <a:p>
            <a:r>
              <a:rPr lang="ru-RU" sz="3300" dirty="0" smtClean="0"/>
              <a:t>Индейка, курица, телятина, молодая баранина (без видимого жира и кожи)</a:t>
            </a:r>
          </a:p>
          <a:p>
            <a:r>
              <a:rPr lang="ru-RU" sz="3300" dirty="0" smtClean="0"/>
              <a:t>Масла – подсолнечное, оливковое, рапсовое</a:t>
            </a:r>
          </a:p>
          <a:p>
            <a:r>
              <a:rPr lang="ru-RU" sz="3300" dirty="0" smtClean="0"/>
              <a:t>Свежие овощи и фрукты, консервированные фрукты без сахара</a:t>
            </a:r>
          </a:p>
          <a:p>
            <a:r>
              <a:rPr lang="ru-RU" sz="3300" dirty="0" smtClean="0"/>
              <a:t>Готовые продукты – </a:t>
            </a:r>
            <a:r>
              <a:rPr lang="ru-RU" sz="3300" dirty="0" err="1" smtClean="0"/>
              <a:t>щербет</a:t>
            </a:r>
            <a:r>
              <a:rPr lang="ru-RU" sz="3300" dirty="0" smtClean="0"/>
              <a:t>, желе, пудинги на основе снятого молока, фруктовое мороженое.</a:t>
            </a:r>
          </a:p>
          <a:p>
            <a:r>
              <a:rPr lang="ru-RU" sz="3300" dirty="0" smtClean="0"/>
              <a:t>Орехи – грецкие, миндаль и каштан</a:t>
            </a:r>
            <a:r>
              <a:rPr lang="ru-RU" dirty="0" smtClean="0"/>
              <a:t>.</a:t>
            </a:r>
            <a:endParaRPr lang="ru-RU" dirty="0"/>
          </a:p>
        </p:txBody>
      </p:sp>
      <p:sp>
        <p:nvSpPr>
          <p:cNvPr id="4" name="Содержимое 3"/>
          <p:cNvSpPr>
            <a:spLocks noGrp="1"/>
          </p:cNvSpPr>
          <p:nvPr>
            <p:ph sz="half" idx="2"/>
          </p:nvPr>
        </p:nvSpPr>
        <p:spPr/>
        <p:txBody>
          <a:bodyPr>
            <a:normAutofit fontScale="55000" lnSpcReduction="20000"/>
          </a:bodyPr>
          <a:lstStyle/>
          <a:p>
            <a:endParaRPr lang="ru-RU" dirty="0"/>
          </a:p>
        </p:txBody>
      </p:sp>
      <p:pic>
        <p:nvPicPr>
          <p:cNvPr id="77826" name="Picture 2" descr="Картинка 6 из 27786">
            <a:hlinkClick r:id="rId2"/>
          </p:cNvPr>
          <p:cNvPicPr>
            <a:picLocks noChangeAspect="1" noChangeArrowheads="1"/>
          </p:cNvPicPr>
          <p:nvPr/>
        </p:nvPicPr>
        <p:blipFill>
          <a:blip r:embed="rId3" cstate="print"/>
          <a:srcRect/>
          <a:stretch>
            <a:fillRect/>
          </a:stretch>
        </p:blipFill>
        <p:spPr bwMode="auto">
          <a:xfrm>
            <a:off x="5286380" y="1500174"/>
            <a:ext cx="3643338" cy="5072098"/>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Как снизить потребление соли:</a:t>
            </a:r>
            <a:endParaRPr lang="ru-RU" dirty="0"/>
          </a:p>
        </p:txBody>
      </p:sp>
      <p:sp>
        <p:nvSpPr>
          <p:cNvPr id="3" name="Содержимое 2"/>
          <p:cNvSpPr>
            <a:spLocks noGrp="1"/>
          </p:cNvSpPr>
          <p:nvPr>
            <p:ph sz="half" idx="1"/>
          </p:nvPr>
        </p:nvSpPr>
        <p:spPr/>
        <p:txBody>
          <a:bodyPr>
            <a:noAutofit/>
          </a:bodyPr>
          <a:lstStyle/>
          <a:p>
            <a:r>
              <a:rPr lang="ru-RU" sz="1600" dirty="0" smtClean="0"/>
              <a:t>Готовить блюда либо с малым количеством соли, либо без соли, а для улучшения вкусовых качеств пищи использовать бессолевые приправы: травы(укроп, петрушка, сельдерей), лимонный сок, чеснок, лук.</a:t>
            </a:r>
          </a:p>
          <a:p>
            <a:r>
              <a:rPr lang="ru-RU" sz="1600" dirty="0" smtClean="0"/>
              <a:t>Не употреблять консервированные продукты, полуфабрикаты, колбасные изделия.</a:t>
            </a:r>
          </a:p>
          <a:p>
            <a:r>
              <a:rPr lang="ru-RU" sz="1600" dirty="0" smtClean="0"/>
              <a:t>Выбирать натуральные продукты с низким содержанием соли: свежие или замороженные фрукты, овощи, несоленый хлеб, каши.</a:t>
            </a:r>
          </a:p>
          <a:p>
            <a:r>
              <a:rPr lang="ru-RU" sz="1600" dirty="0" smtClean="0"/>
              <a:t>Готовую пищу не досаливать.</a:t>
            </a:r>
          </a:p>
          <a:p>
            <a:r>
              <a:rPr lang="ru-RU" sz="1600" dirty="0" smtClean="0"/>
              <a:t>Исключить содовые прохладительные напитки.</a:t>
            </a:r>
            <a:endParaRPr lang="ru-RU" sz="1600" dirty="0"/>
          </a:p>
        </p:txBody>
      </p:sp>
      <p:sp>
        <p:nvSpPr>
          <p:cNvPr id="4" name="Содержимое 3"/>
          <p:cNvSpPr>
            <a:spLocks noGrp="1"/>
          </p:cNvSpPr>
          <p:nvPr>
            <p:ph sz="half" idx="2"/>
          </p:nvPr>
        </p:nvSpPr>
        <p:spPr/>
        <p:txBody>
          <a:bodyPr>
            <a:normAutofit/>
          </a:bodyPr>
          <a:lstStyle/>
          <a:p>
            <a:endParaRPr lang="ru-RU" dirty="0"/>
          </a:p>
        </p:txBody>
      </p:sp>
      <p:pic>
        <p:nvPicPr>
          <p:cNvPr id="78850" name="Picture 2" descr="Картинка 2 из 415599">
            <a:hlinkClick r:id="rId2"/>
          </p:cNvPr>
          <p:cNvPicPr>
            <a:picLocks noChangeAspect="1" noChangeArrowheads="1"/>
          </p:cNvPicPr>
          <p:nvPr/>
        </p:nvPicPr>
        <p:blipFill>
          <a:blip r:embed="rId3" cstate="print"/>
          <a:srcRect/>
          <a:stretch>
            <a:fillRect/>
          </a:stretch>
        </p:blipFill>
        <p:spPr bwMode="auto">
          <a:xfrm>
            <a:off x="5286380" y="1357298"/>
            <a:ext cx="3643338" cy="4929222"/>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1600" dirty="0" smtClean="0"/>
              <a:t>Иммунитет — способность организма противостоять различным недугам. Ослабление иммунитета влечет за собой повышенный риск возникновения инфекционных, вирусных и онкологических заболеваний, а также обострения хронических болезней.</a:t>
            </a:r>
            <a:endParaRPr lang="ru-RU" sz="1600" dirty="0"/>
          </a:p>
        </p:txBody>
      </p:sp>
      <p:sp>
        <p:nvSpPr>
          <p:cNvPr id="3" name="Содержимое 2"/>
          <p:cNvSpPr>
            <a:spLocks noGrp="1"/>
          </p:cNvSpPr>
          <p:nvPr>
            <p:ph sz="half" idx="1"/>
          </p:nvPr>
        </p:nvSpPr>
        <p:spPr>
          <a:xfrm>
            <a:off x="1428728" y="1357298"/>
            <a:ext cx="6994044" cy="5334000"/>
          </a:xfrm>
        </p:spPr>
        <p:txBody>
          <a:bodyPr>
            <a:normAutofit fontScale="55000" lnSpcReduction="20000"/>
          </a:bodyPr>
          <a:lstStyle/>
          <a:p>
            <a:r>
              <a:rPr lang="ru-RU" b="1" dirty="0" smtClean="0"/>
              <a:t>Не медикаментозные методы повышения иммунитета: </a:t>
            </a:r>
          </a:p>
          <a:p>
            <a:r>
              <a:rPr lang="ru-RU" b="1" dirty="0" smtClean="0"/>
              <a:t>Питание.</a:t>
            </a:r>
            <a:r>
              <a:rPr lang="ru-RU" dirty="0" smtClean="0"/>
              <a:t> Кушать необходимо не менее трех раз в день, причем как минимум один раз в день необходимо есть «первое блюдо» — суп, щи, борщ и т. п. Пища должна быть разнообразной: мясо, молочные продукты, рыба, фрукты, овощи, зелень. Чем разнообразнее ваше меню, тем больший спектр микроэлементов и витаминов получает ваш организм. Уникальным, с точки зрения повышения иммунитета, продуктом является МЕД</a:t>
            </a:r>
            <a:r>
              <a:rPr lang="ru-RU" dirty="0" smtClean="0"/>
              <a:t>. Исключить </a:t>
            </a:r>
            <a:r>
              <a:rPr lang="ru-RU" dirty="0" smtClean="0"/>
              <a:t>из рациона некоторые продукты возможно только по причине аллергической реакции или при необходимости соблюдать какую-либо диету. </a:t>
            </a:r>
          </a:p>
          <a:p>
            <a:r>
              <a:rPr lang="ru-RU" b="1" dirty="0" smtClean="0"/>
              <a:t>Сон.</a:t>
            </a:r>
            <a:r>
              <a:rPr lang="ru-RU" dirty="0" smtClean="0"/>
              <a:t> Здоровый, полноценный сон является залогом хорошего самочувствия. Спать необходимо 7 — 9 часов в сутки, в зависимости от потребности организма. При постоянном недосыпании может развиться «синдром хронической усталости» — слабость, сонливость, быстрая утомляемость, раздражительность, депрессия. Данное состояние чревато обострением хронических заболеваний и резким ослаблением иммунитета</a:t>
            </a:r>
            <a:r>
              <a:rPr lang="ru-RU" dirty="0" smtClean="0"/>
              <a:t>. И</a:t>
            </a:r>
            <a:r>
              <a:rPr lang="ru-RU" dirty="0" smtClean="0"/>
              <a:t>, если недостаток в рационе некоторых продуктов питания можно скомпенсировать приемом витаминных комплексов и прочими медикаментозными способами, то восполнить недостаток сна нельзя ничем! </a:t>
            </a:r>
          </a:p>
          <a:p>
            <a:r>
              <a:rPr lang="ru-RU" b="1" dirty="0" smtClean="0"/>
              <a:t>Движение.</a:t>
            </a:r>
            <a:r>
              <a:rPr lang="ru-RU" dirty="0" smtClean="0"/>
              <a:t> Людям, занятым малоподвижными видами деятельности, в качестве борьбы с гиподинамией можно посоветовать пешие прогулки. В день необходимо проходить быстрым шагом не менее 3 км, или 30 мин непрерывной ходьбы. </a:t>
            </a:r>
          </a:p>
          <a:p>
            <a:r>
              <a:rPr lang="ru-RU" b="1" dirty="0" smtClean="0"/>
              <a:t>Стресс</a:t>
            </a:r>
            <a:r>
              <a:rPr lang="ru-RU" dirty="0" smtClean="0"/>
              <a:t> является одним из основных факторов, отрицательно влияющих на защитные силы организма. Сильный психологический стресс может стать причиной возникновения сахарного диабета (особенно при наличии наследственной предрасположенности), а также гипертонического криза и прочих </a:t>
            </a:r>
            <a:r>
              <a:rPr lang="ru-RU" dirty="0" err="1" smtClean="0"/>
              <a:t>сердечно-сосудистых</a:t>
            </a:r>
            <a:r>
              <a:rPr lang="ru-RU" dirty="0" smtClean="0"/>
              <a:t> заболеваний. </a:t>
            </a:r>
            <a:endParaRPr lang="ru-RU" dirty="0"/>
          </a:p>
        </p:txBody>
      </p:sp>
      <p:pic>
        <p:nvPicPr>
          <p:cNvPr id="80898" name="Picture 2" descr="Картинка 18 из 30089">
            <a:hlinkClick r:id="rId2"/>
          </p:cNvPr>
          <p:cNvPicPr>
            <a:picLocks noChangeAspect="1" noChangeArrowheads="1"/>
          </p:cNvPicPr>
          <p:nvPr/>
        </p:nvPicPr>
        <p:blipFill>
          <a:blip r:embed="rId3" cstate="print"/>
          <a:srcRect/>
          <a:stretch>
            <a:fillRect/>
          </a:stretch>
        </p:blipFill>
        <p:spPr bwMode="auto">
          <a:xfrm>
            <a:off x="0" y="1357298"/>
            <a:ext cx="1714479" cy="1952612"/>
          </a:xfrm>
          <a:prstGeom prst="rect">
            <a:avLst/>
          </a:prstGeom>
          <a:noFill/>
        </p:spPr>
      </p:pic>
      <p:pic>
        <p:nvPicPr>
          <p:cNvPr id="80900" name="Picture 4" descr="Картинка 1 из 625679">
            <a:hlinkClick r:id="rId4"/>
          </p:cNvPr>
          <p:cNvPicPr>
            <a:picLocks noChangeAspect="1" noChangeArrowheads="1"/>
          </p:cNvPicPr>
          <p:nvPr/>
        </p:nvPicPr>
        <p:blipFill>
          <a:blip r:embed="rId5" cstate="print"/>
          <a:srcRect/>
          <a:stretch>
            <a:fillRect/>
          </a:stretch>
        </p:blipFill>
        <p:spPr bwMode="auto">
          <a:xfrm>
            <a:off x="0" y="3357562"/>
            <a:ext cx="1857388" cy="1809736"/>
          </a:xfrm>
          <a:prstGeom prst="rect">
            <a:avLst/>
          </a:prstGeom>
          <a:noFill/>
        </p:spPr>
      </p:pic>
      <p:pic>
        <p:nvPicPr>
          <p:cNvPr id="80902" name="Picture 6" descr="Картинка 30 из 1970608">
            <a:hlinkClick r:id="rId6"/>
          </p:cNvPr>
          <p:cNvPicPr>
            <a:picLocks noChangeAspect="1" noChangeArrowheads="1"/>
          </p:cNvPicPr>
          <p:nvPr/>
        </p:nvPicPr>
        <p:blipFill>
          <a:blip r:embed="rId7" cstate="print"/>
          <a:srcRect/>
          <a:stretch>
            <a:fillRect/>
          </a:stretch>
        </p:blipFill>
        <p:spPr bwMode="auto">
          <a:xfrm>
            <a:off x="0" y="5119702"/>
            <a:ext cx="1785918" cy="1738298"/>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357166"/>
            <a:ext cx="7790712" cy="1143000"/>
          </a:xfrm>
        </p:spPr>
        <p:txBody>
          <a:bodyPr>
            <a:normAutofit fontScale="90000"/>
          </a:bodyPr>
          <a:lstStyle/>
          <a:p>
            <a:r>
              <a:rPr lang="ru-RU" b="1" dirty="0" smtClean="0"/>
              <a:t>Медикаментозные методы повышения иммунитета: </a:t>
            </a:r>
            <a:br>
              <a:rPr lang="ru-RU" b="1" dirty="0" smtClean="0"/>
            </a:br>
            <a:endParaRPr lang="ru-RU" dirty="0"/>
          </a:p>
        </p:txBody>
      </p:sp>
      <p:sp>
        <p:nvSpPr>
          <p:cNvPr id="3" name="Содержимое 2"/>
          <p:cNvSpPr>
            <a:spLocks noGrp="1"/>
          </p:cNvSpPr>
          <p:nvPr>
            <p:ph sz="half" idx="1"/>
          </p:nvPr>
        </p:nvSpPr>
        <p:spPr>
          <a:xfrm>
            <a:off x="785786" y="1524000"/>
            <a:ext cx="4307422" cy="5048272"/>
          </a:xfrm>
        </p:spPr>
        <p:txBody>
          <a:bodyPr>
            <a:normAutofit fontScale="62500" lnSpcReduction="20000"/>
          </a:bodyPr>
          <a:lstStyle/>
          <a:p>
            <a:pPr lvl="1"/>
            <a:r>
              <a:rPr lang="ru-RU" dirty="0" smtClean="0"/>
              <a:t>2</a:t>
            </a:r>
            <a:r>
              <a:rPr lang="ru-RU" dirty="0" smtClean="0"/>
              <a:t> — 3 раза в год принимать </a:t>
            </a:r>
            <a:r>
              <a:rPr lang="ru-RU" b="1" dirty="0" smtClean="0"/>
              <a:t>поливитаминные комплексы</a:t>
            </a:r>
            <a:r>
              <a:rPr lang="ru-RU" dirty="0" smtClean="0"/>
              <a:t> (</a:t>
            </a:r>
            <a:r>
              <a:rPr lang="ru-RU" dirty="0" err="1" smtClean="0"/>
              <a:t>веторон</a:t>
            </a:r>
            <a:r>
              <a:rPr lang="ru-RU" dirty="0" smtClean="0"/>
              <a:t>, </a:t>
            </a:r>
            <a:r>
              <a:rPr lang="ru-RU" dirty="0" err="1" smtClean="0"/>
              <a:t>олиговит</a:t>
            </a:r>
            <a:r>
              <a:rPr lang="ru-RU" dirty="0" smtClean="0"/>
              <a:t>, </a:t>
            </a:r>
            <a:r>
              <a:rPr lang="ru-RU" dirty="0" err="1" smtClean="0"/>
              <a:t>пиктовит</a:t>
            </a:r>
            <a:r>
              <a:rPr lang="ru-RU" dirty="0" smtClean="0"/>
              <a:t>, </a:t>
            </a:r>
            <a:r>
              <a:rPr lang="ru-RU" dirty="0" err="1" smtClean="0"/>
              <a:t>декамивит</a:t>
            </a:r>
            <a:r>
              <a:rPr lang="ru-RU" dirty="0" smtClean="0"/>
              <a:t>, </a:t>
            </a:r>
            <a:r>
              <a:rPr lang="ru-RU" dirty="0" err="1" smtClean="0"/>
              <a:t>ундевит</a:t>
            </a:r>
            <a:r>
              <a:rPr lang="ru-RU" dirty="0" smtClean="0"/>
              <a:t>, </a:t>
            </a:r>
            <a:r>
              <a:rPr lang="ru-RU" dirty="0" err="1" smtClean="0"/>
              <a:t>ревит</a:t>
            </a:r>
            <a:r>
              <a:rPr lang="ru-RU" dirty="0" smtClean="0"/>
              <a:t> и прочие). Курс приема 15 — 20 дней. </a:t>
            </a:r>
          </a:p>
          <a:p>
            <a:pPr lvl="1"/>
            <a:r>
              <a:rPr lang="ru-RU" b="1" dirty="0" err="1" smtClean="0"/>
              <a:t>Фито-сплат</a:t>
            </a:r>
            <a:r>
              <a:rPr lang="ru-RU" dirty="0" smtClean="0"/>
              <a:t>, пищевые добавки со </a:t>
            </a:r>
            <a:r>
              <a:rPr lang="ru-RU" dirty="0" err="1" smtClean="0"/>
              <a:t>спирулиной</a:t>
            </a:r>
            <a:r>
              <a:rPr lang="ru-RU" dirty="0" smtClean="0"/>
              <a:t> и </a:t>
            </a:r>
            <a:r>
              <a:rPr lang="ru-RU" dirty="0" err="1" smtClean="0"/>
              <a:t>эхиноцеей</a:t>
            </a:r>
            <a:r>
              <a:rPr lang="ru-RU" dirty="0" smtClean="0"/>
              <a:t>, сухие пивные </a:t>
            </a:r>
            <a:r>
              <a:rPr lang="ru-RU" dirty="0" err="1" smtClean="0"/>
              <a:t>дрожжи.Можно</a:t>
            </a:r>
            <a:r>
              <a:rPr lang="ru-RU" dirty="0" smtClean="0"/>
              <a:t> принимать постоянно или с небольшими перерывами. </a:t>
            </a:r>
          </a:p>
          <a:p>
            <a:pPr lvl="1"/>
            <a:r>
              <a:rPr lang="ru-RU" b="1" dirty="0" err="1" smtClean="0"/>
              <a:t>Апилак</a:t>
            </a:r>
            <a:r>
              <a:rPr lang="ru-RU" dirty="0" smtClean="0"/>
              <a:t> — сухое маточное молочко, и прочие продукты пчеловодства. Принимать в случае ослабления организма, в период восстановительного лечения после перенесенной вирусной инфекции. </a:t>
            </a:r>
          </a:p>
          <a:p>
            <a:pPr lvl="1"/>
            <a:r>
              <a:rPr lang="ru-RU" b="1" dirty="0" smtClean="0"/>
              <a:t>Дибазол</a:t>
            </a:r>
            <a:r>
              <a:rPr lang="ru-RU" dirty="0" smtClean="0"/>
              <a:t> — принимать 1 — 2 таблетки в день курсом 10 дней. Рекомендуется в период эпидемий и повышенной заболеваемости гриппом, ОРЗ и т. п. </a:t>
            </a:r>
          </a:p>
          <a:p>
            <a:pPr lvl="1"/>
            <a:r>
              <a:rPr lang="ru-RU" b="1" dirty="0" smtClean="0"/>
              <a:t>Циклоферон</a:t>
            </a:r>
            <a:r>
              <a:rPr lang="ru-RU" dirty="0" smtClean="0"/>
              <a:t> — рекомендуется при гриппе, ОРЗ, </a:t>
            </a:r>
            <a:r>
              <a:rPr lang="ru-RU" dirty="0" err="1" smtClean="0"/>
              <a:t>герпетической</a:t>
            </a:r>
            <a:r>
              <a:rPr lang="ru-RU" dirty="0" smtClean="0"/>
              <a:t> инфекции. Правильно подобрать дозу и разработать схему лечения вам поможет ваш лечащий врач. </a:t>
            </a:r>
          </a:p>
          <a:p>
            <a:endParaRPr lang="ru-RU" dirty="0"/>
          </a:p>
        </p:txBody>
      </p:sp>
      <p:pic>
        <p:nvPicPr>
          <p:cNvPr id="79874" name="Picture 2" descr="Картинка 1 из 139608">
            <a:hlinkClick r:id="rId2"/>
          </p:cNvPr>
          <p:cNvPicPr>
            <a:picLocks noGrp="1" noChangeAspect="1" noChangeArrowheads="1"/>
          </p:cNvPicPr>
          <p:nvPr>
            <p:ph sz="half" idx="2"/>
          </p:nvPr>
        </p:nvPicPr>
        <p:blipFill>
          <a:blip r:embed="rId3" cstate="print"/>
          <a:srcRect/>
          <a:stretch>
            <a:fillRect/>
          </a:stretch>
        </p:blipFill>
        <p:spPr bwMode="auto">
          <a:xfrm>
            <a:off x="5276850" y="1285860"/>
            <a:ext cx="3657600" cy="5214974"/>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10 «золотых правил здорового образа жизни»</a:t>
            </a:r>
            <a:endParaRPr lang="ru-RU" dirty="0"/>
          </a:p>
        </p:txBody>
      </p:sp>
      <p:sp>
        <p:nvSpPr>
          <p:cNvPr id="3" name="Содержимое 2"/>
          <p:cNvSpPr>
            <a:spLocks noGrp="1"/>
          </p:cNvSpPr>
          <p:nvPr>
            <p:ph idx="1"/>
          </p:nvPr>
        </p:nvSpPr>
        <p:spPr>
          <a:xfrm>
            <a:off x="3500430" y="1500174"/>
            <a:ext cx="5433258" cy="4748226"/>
          </a:xfrm>
        </p:spPr>
        <p:txBody>
          <a:bodyPr>
            <a:normAutofit fontScale="55000" lnSpcReduction="20000"/>
          </a:bodyPr>
          <a:lstStyle/>
          <a:p>
            <a:r>
              <a:rPr lang="ru-RU" dirty="0" smtClean="0"/>
              <a:t>Давайте нагрузку голове: решайте задачки, учите языки, упражняйте память.</a:t>
            </a:r>
          </a:p>
          <a:p>
            <a:r>
              <a:rPr lang="ru-RU" dirty="0" smtClean="0"/>
              <a:t>Найдите работу по душе</a:t>
            </a:r>
          </a:p>
          <a:p>
            <a:r>
              <a:rPr lang="ru-RU" dirty="0" smtClean="0"/>
              <a:t>Не переедайте</a:t>
            </a:r>
          </a:p>
          <a:p>
            <a:r>
              <a:rPr lang="ru-RU" dirty="0" smtClean="0"/>
              <a:t>Питание должно соответствовать вашему возрасту и состоянию здоровья.</a:t>
            </a:r>
          </a:p>
          <a:p>
            <a:r>
              <a:rPr lang="ru-RU" dirty="0" smtClean="0"/>
              <a:t>Анализируйте свою жизнь – это лучшее средство от депрессий.</a:t>
            </a:r>
          </a:p>
          <a:p>
            <a:r>
              <a:rPr lang="ru-RU" dirty="0" smtClean="0"/>
              <a:t>Не будьте одинокими.</a:t>
            </a:r>
          </a:p>
          <a:p>
            <a:r>
              <a:rPr lang="ru-RU" dirty="0" smtClean="0"/>
              <a:t>Спите в прохладной комнате.</a:t>
            </a:r>
          </a:p>
          <a:p>
            <a:r>
              <a:rPr lang="ru-RU" dirty="0" smtClean="0"/>
              <a:t>Больше двигайтесь</a:t>
            </a:r>
          </a:p>
          <a:p>
            <a:r>
              <a:rPr lang="ru-RU" dirty="0" smtClean="0"/>
              <a:t>Иногда, даже вопреки принципам здорового образа жизни, балуйте себя.</a:t>
            </a:r>
          </a:p>
          <a:p>
            <a:r>
              <a:rPr lang="ru-RU" dirty="0" smtClean="0"/>
              <a:t>Не подавляйте эмоции.</a:t>
            </a:r>
          </a:p>
          <a:p>
            <a:endParaRPr lang="ru-RU" dirty="0" smtClean="0"/>
          </a:p>
          <a:p>
            <a:endParaRPr lang="ru-RU" dirty="0" smtClean="0"/>
          </a:p>
          <a:p>
            <a:r>
              <a:rPr lang="ru-RU" dirty="0" smtClean="0"/>
              <a:t>БУДЬТЕ ЗДОРОВЫ!</a:t>
            </a:r>
            <a:endParaRPr lang="ru-RU" dirty="0"/>
          </a:p>
        </p:txBody>
      </p:sp>
      <p:pic>
        <p:nvPicPr>
          <p:cNvPr id="81922" name="Picture 2" descr="Картинка 7 из 37805">
            <a:hlinkClick r:id="rId2"/>
          </p:cNvPr>
          <p:cNvPicPr>
            <a:picLocks noChangeAspect="1" noChangeArrowheads="1"/>
          </p:cNvPicPr>
          <p:nvPr/>
        </p:nvPicPr>
        <p:blipFill>
          <a:blip r:embed="rId3" cstate="print"/>
          <a:srcRect/>
          <a:stretch>
            <a:fillRect/>
          </a:stretch>
        </p:blipFill>
        <p:spPr bwMode="auto">
          <a:xfrm>
            <a:off x="214282" y="1643050"/>
            <a:ext cx="3214710" cy="3357586"/>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ctrTitle"/>
          </p:nvPr>
        </p:nvSpPr>
        <p:spPr/>
        <p:txBody>
          <a:bodyPr/>
          <a:lstStyle/>
          <a:p>
            <a:r>
              <a:rPr lang="ru-RU" dirty="0" smtClean="0"/>
              <a:t>Конец.</a:t>
            </a:r>
            <a:endParaRPr lang="ru-RU" dirty="0"/>
          </a:p>
        </p:txBody>
      </p:sp>
      <p:sp>
        <p:nvSpPr>
          <p:cNvPr id="6" name="Подзаголовок 5"/>
          <p:cNvSpPr>
            <a:spLocks noGrp="1"/>
          </p:cNvSpPr>
          <p:nvPr>
            <p:ph type="subTitle" idx="1"/>
          </p:nvPr>
        </p:nvSpPr>
        <p:spPr/>
        <p:txBody>
          <a:bodyPr/>
          <a:lstStyle/>
          <a:p>
            <a:r>
              <a:rPr lang="ru-RU" dirty="0" smtClean="0"/>
              <a:t>Спасибо за внимание.</a:t>
            </a:r>
            <a:endParaRPr lang="ru-RU" dirty="0"/>
          </a:p>
        </p:txBody>
      </p:sp>
      <p:pic>
        <p:nvPicPr>
          <p:cNvPr id="82946" name="Picture 2" descr="Картинка 12 из 194526">
            <a:hlinkClick r:id="rId2"/>
          </p:cNvPr>
          <p:cNvPicPr>
            <a:picLocks noChangeAspect="1" noChangeArrowheads="1"/>
          </p:cNvPicPr>
          <p:nvPr/>
        </p:nvPicPr>
        <p:blipFill>
          <a:blip r:embed="rId3" cstate="print"/>
          <a:srcRect/>
          <a:stretch>
            <a:fillRect/>
          </a:stretch>
        </p:blipFill>
        <p:spPr bwMode="auto">
          <a:xfrm>
            <a:off x="2357422" y="2357430"/>
            <a:ext cx="5076825" cy="381000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1702</TotalTime>
  <Words>7715</Words>
  <Application>Microsoft Office PowerPoint</Application>
  <PresentationFormat>Экран (4:3)</PresentationFormat>
  <Paragraphs>592</Paragraphs>
  <Slides>36</Slides>
  <Notes>27</Notes>
  <HiddenSlides>0</HiddenSlides>
  <MMClips>0</MMClips>
  <ScaleCrop>false</ScaleCrop>
  <HeadingPairs>
    <vt:vector size="4" baseType="variant">
      <vt:variant>
        <vt:lpstr>Тема</vt:lpstr>
      </vt:variant>
      <vt:variant>
        <vt:i4>1</vt:i4>
      </vt:variant>
      <vt:variant>
        <vt:lpstr>Заголовки слайдов</vt:lpstr>
      </vt:variant>
      <vt:variant>
        <vt:i4>36</vt:i4>
      </vt:variant>
    </vt:vector>
  </HeadingPairs>
  <TitlesOfParts>
    <vt:vector size="37" baseType="lpstr">
      <vt:lpstr>Solstice</vt:lpstr>
      <vt:lpstr>«Здоровый образ жизни.  Укрепление иммунитета»</vt:lpstr>
      <vt:lpstr>План лекции:</vt:lpstr>
      <vt:lpstr>Здоровье.</vt:lpstr>
      <vt:lpstr>Общественное здоровье</vt:lpstr>
      <vt:lpstr>Вклад в состояние здоровья:</vt:lpstr>
      <vt:lpstr>Здоровый образ жизни - </vt:lpstr>
      <vt:lpstr>Курение. Проблема №1:</vt:lpstr>
      <vt:lpstr>Слайд 8</vt:lpstr>
      <vt:lpstr>Действие никотина:</vt:lpstr>
      <vt:lpstr>Слайд 10</vt:lpstr>
      <vt:lpstr>Рекомендации в первые дни отказа от курения:</vt:lpstr>
      <vt:lpstr>Алкоголизм.</vt:lpstr>
      <vt:lpstr>Действие алкоголя на организм:</vt:lpstr>
      <vt:lpstr>Слайд 14</vt:lpstr>
      <vt:lpstr>Пивной алкоголизм:</vt:lpstr>
      <vt:lpstr>Фитоэстрогены:</vt:lpstr>
      <vt:lpstr>Слайд 17</vt:lpstr>
      <vt:lpstr>Курительные смеси </vt:lpstr>
      <vt:lpstr>Социальные заболевания. Факторы риска</vt:lpstr>
      <vt:lpstr>Движение – это жизнь! Действия физкультуры:</vt:lpstr>
      <vt:lpstr>Как стать физически активным:</vt:lpstr>
      <vt:lpstr>Типы и организация физкультурных занятий:</vt:lpstr>
      <vt:lpstr>Закаливание.</vt:lpstr>
      <vt:lpstr>Механизм закаливания</vt:lpstr>
      <vt:lpstr>Закаливание воздухом:</vt:lpstr>
      <vt:lpstr>Правила закаливания воздухом:</vt:lpstr>
      <vt:lpstr>Закаливание водой</vt:lpstr>
      <vt:lpstr>Эффекты закаливания:</vt:lpstr>
      <vt:lpstr>основные правила питания.</vt:lpstr>
      <vt:lpstr>Правильное питание:</vt:lpstr>
      <vt:lpstr>Полезные продукты</vt:lpstr>
      <vt:lpstr>Как снизить потребление соли:</vt:lpstr>
      <vt:lpstr>Иммунитет — способность организма противостоять различным недугам. Ослабление иммунитета влечет за собой повышенный риск возникновения инфекционных, вирусных и онкологических заболеваний, а также обострения хронических болезней.</vt:lpstr>
      <vt:lpstr>Медикаментозные методы повышения иммунитета:  </vt:lpstr>
      <vt:lpstr>10 «золотых правил здорового образа жизни»</vt:lpstr>
      <vt:lpstr>Конец.</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«Здоровый образ жизни.  Укрепление иммунитета»</dc:title>
  <dc:creator>пропо</dc:creator>
  <cp:lastModifiedBy>пропо</cp:lastModifiedBy>
  <cp:revision>172</cp:revision>
  <dcterms:created xsi:type="dcterms:W3CDTF">2010-04-19T18:23:27Z</dcterms:created>
  <dcterms:modified xsi:type="dcterms:W3CDTF">2010-04-21T22:12:05Z</dcterms:modified>
</cp:coreProperties>
</file>